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jpg" ContentType="image/jpg"/>
  <Override PartName="/ppt/media/image4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3"/>
  </p:notesMasterIdLst>
  <p:handoutMasterIdLst>
    <p:handoutMasterId r:id="rId14"/>
  </p:handoutMasterIdLst>
  <p:sldIdLst>
    <p:sldId id="256" r:id="rId2"/>
    <p:sldId id="257" r:id="rId3"/>
    <p:sldId id="264" r:id="rId4"/>
    <p:sldId id="265" r:id="rId5"/>
    <p:sldId id="266" r:id="rId6"/>
    <p:sldId id="267" r:id="rId7"/>
    <p:sldId id="278" r:id="rId8"/>
    <p:sldId id="263" r:id="rId9"/>
    <p:sldId id="270" r:id="rId10"/>
    <p:sldId id="271" r:id="rId11"/>
    <p:sldId id="26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5B77C2EB-B9E1-4787-A639-7DAA5672FD82}">
          <p14:sldIdLst>
            <p14:sldId id="256"/>
          </p14:sldIdLst>
        </p14:section>
        <p14:section name="def main():" id="{1384701E-1AB4-45A1-A876-AB5277D27F0D}">
          <p14:sldIdLst>
            <p14:sldId id="257"/>
            <p14:sldId id="264"/>
          </p14:sldIdLst>
        </p14:section>
        <p14:section name="if __name__ == &quot;__main__&quot;:" id="{D4A4D323-2D92-4583-AF2E-FBD9CE8FCDEA}">
          <p14:sldIdLst>
            <p14:sldId id="265"/>
            <p14:sldId id="266"/>
            <p14:sldId id="267"/>
            <p14:sldId id="278"/>
          </p14:sldIdLst>
        </p14:section>
        <p14:section name="Show ＆ Compare" id="{BDDBD61F-776E-44F7-8F73-B3D3A93940D7}">
          <p14:sldIdLst>
            <p14:sldId id="263"/>
            <p14:sldId id="270"/>
            <p14:sldId id="271"/>
          </p14:sldIdLst>
        </p14:section>
        <p14:section name="The Omega" id="{FCE656FA-C0E7-4167-AC7A-BCE5DE7559D5}">
          <p14:sldIdLst>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B3FB"/>
    <a:srgbClr val="2CA02C"/>
    <a:srgbClr val="1F77B4"/>
    <a:srgbClr val="FF7F00"/>
    <a:srgbClr val="4DAF4A"/>
    <a:srgbClr val="377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96533" autoAdjust="0"/>
  </p:normalViewPr>
  <p:slideViewPr>
    <p:cSldViewPr snapToGrid="0" showGuides="1">
      <p:cViewPr varScale="1">
        <p:scale>
          <a:sx n="114" d="100"/>
          <a:sy n="114" d="100"/>
        </p:scale>
        <p:origin x="787"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06EC7A-E60D-14F8-306F-373DD57EA9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68D85A8-9D97-0DC6-F63F-3A2812554F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5A20FA-6670-4C46-96B7-FC30DEB90749}" type="datetimeFigureOut">
              <a:rPr lang="zh-CN" altLang="en-US" smtClean="0"/>
              <a:t>2025/5/26</a:t>
            </a:fld>
            <a:endParaRPr lang="zh-CN" altLang="en-US"/>
          </a:p>
        </p:txBody>
      </p:sp>
      <p:sp>
        <p:nvSpPr>
          <p:cNvPr id="4" name="页脚占位符 3">
            <a:extLst>
              <a:ext uri="{FF2B5EF4-FFF2-40B4-BE49-F238E27FC236}">
                <a16:creationId xmlns:a16="http://schemas.microsoft.com/office/drawing/2014/main" id="{1ED38AD6-4F96-1ECC-16A7-7534529A4A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51A279C-EA41-6873-23FC-38C71A0404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610446-7506-4667-9D2E-4B26508780BE}" type="slidenum">
              <a:rPr lang="zh-CN" altLang="en-US" smtClean="0"/>
              <a:t>‹#›</a:t>
            </a:fld>
            <a:endParaRPr lang="zh-CN" altLang="en-US"/>
          </a:p>
        </p:txBody>
      </p:sp>
    </p:spTree>
    <p:extLst>
      <p:ext uri="{BB962C8B-B14F-4D97-AF65-F5344CB8AC3E}">
        <p14:creationId xmlns:p14="http://schemas.microsoft.com/office/powerpoint/2010/main" val="24152046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D928F-3BB4-4E7C-949D-66E777939F52}" type="datetimeFigureOut">
              <a:rPr lang="zh-CN" altLang="en-US" smtClean="0"/>
              <a:t>2025/5/26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C1A48-668A-48A9-B90A-E02750E00E76}" type="slidenum">
              <a:rPr lang="zh-CN" altLang="en-US" smtClean="0"/>
              <a:t>‹#›</a:t>
            </a:fld>
            <a:endParaRPr lang="zh-CN" altLang="en-US"/>
          </a:p>
        </p:txBody>
      </p:sp>
    </p:spTree>
    <p:extLst>
      <p:ext uri="{BB962C8B-B14F-4D97-AF65-F5344CB8AC3E}">
        <p14:creationId xmlns:p14="http://schemas.microsoft.com/office/powerpoint/2010/main" val="25032117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948A4-A2D0-0183-D3E7-D80BEFFE313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5F5C060-6803-1083-E60A-EB489F8CA51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F39D75-0E88-ACCC-EC3D-548F19D05C3C}"/>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2FA4B7F7-1EDF-82B6-B713-9BF0EFC739DE}"/>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E8BA281E-7DF2-500B-6415-0F49865010F0}"/>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54688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D2A59-69CF-9327-F5FA-BBCF075AF9B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C49A03-1BF9-6094-45AA-C6DCB68669E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E68EB3-F43D-2E42-E17F-A840FD45889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31B852-29C6-2DD2-70BF-AB7A1AEA8090}"/>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6" name="页脚占位符 5">
            <a:extLst>
              <a:ext uri="{FF2B5EF4-FFF2-40B4-BE49-F238E27FC236}">
                <a16:creationId xmlns:a16="http://schemas.microsoft.com/office/drawing/2014/main" id="{5B4C6FA0-6526-E0CB-FFE5-33EBDD20CCBF}"/>
              </a:ext>
            </a:extLst>
          </p:cNvPr>
          <p:cNvSpPr>
            <a:spLocks noGrp="1"/>
          </p:cNvSpPr>
          <p:nvPr>
            <p:ph type="ftr" sz="quarter" idx="11"/>
          </p:nvPr>
        </p:nvSpPr>
        <p:spPr/>
        <p:txBody>
          <a:bodyPr/>
          <a:lstStyle/>
          <a:p>
            <a:r>
              <a:rPr lang="en-US" altLang="zh-CN"/>
              <a:t>Bingxin Ke</a:t>
            </a:r>
            <a:endParaRPr lang="zh-CN" altLang="en-US"/>
          </a:p>
        </p:txBody>
      </p:sp>
      <p:sp>
        <p:nvSpPr>
          <p:cNvPr id="7" name="灯片编号占位符 6">
            <a:extLst>
              <a:ext uri="{FF2B5EF4-FFF2-40B4-BE49-F238E27FC236}">
                <a16:creationId xmlns:a16="http://schemas.microsoft.com/office/drawing/2014/main" id="{17372BA6-076B-C8E8-41F5-74ACFE3CD41A}"/>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416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287A6-0F25-5A75-1D91-8E1BC46A48F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8064D-39C6-9A6A-78DF-2C551CF8EAA7}"/>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1F8085-2BA6-783C-3B19-115CAB70FC74}"/>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FE3DB153-76B5-1AD7-80C6-CB5F091194B6}"/>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DE4ED343-F408-563F-C151-8C9751EC05E6}"/>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3923515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8A0883-DB77-A805-915E-BAF1566455F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2337BBD-A07E-CC79-A32F-31850272A9F0}"/>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790DD2-6BD8-916C-0FC4-FAE8454CA266}"/>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3B8FDF48-9F23-9371-0936-202DB72AFD53}"/>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F613325A-59F0-B0A2-601D-B3A6E90613A0}"/>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308024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948FBA6-E7A0-5ED9-F062-A257AEC43A6A}"/>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915E0318-872E-76A4-E318-54EB5BA67D3D}"/>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A36C5A1A-7466-9637-E41E-C1E7DF879FD7}"/>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40097848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594FD-55EB-46A7-4D9C-B1A4581768C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0669FC-6C7D-1235-BDE3-ECFAE85D90C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B5D1E9-00DC-33CC-FBA0-7D7BC20DEE50}"/>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77AD0B8F-2896-54D1-7DC4-61630250B5FA}"/>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7E873C18-0488-71B8-B879-9EA0DE58A7B4}"/>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55095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6EB80-627F-1154-20CB-CE89C3B9396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29B8D5-4C4D-CF70-F198-914F96FBACFA}"/>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F37EDE4-9997-35C2-8A66-9097D15A63E6}"/>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B73E70D-D271-C265-4D7A-CA3F10014BC5}"/>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6" name="页脚占位符 5">
            <a:extLst>
              <a:ext uri="{FF2B5EF4-FFF2-40B4-BE49-F238E27FC236}">
                <a16:creationId xmlns:a16="http://schemas.microsoft.com/office/drawing/2014/main" id="{DDEF4229-04B4-4962-CBF5-338A11486631}"/>
              </a:ext>
            </a:extLst>
          </p:cNvPr>
          <p:cNvSpPr>
            <a:spLocks noGrp="1"/>
          </p:cNvSpPr>
          <p:nvPr>
            <p:ph type="ftr" sz="quarter" idx="11"/>
          </p:nvPr>
        </p:nvSpPr>
        <p:spPr/>
        <p:txBody>
          <a:bodyPr/>
          <a:lstStyle/>
          <a:p>
            <a:r>
              <a:rPr lang="en-US" altLang="zh-CN"/>
              <a:t>Bingxin Ke</a:t>
            </a:r>
            <a:endParaRPr lang="zh-CN" altLang="en-US"/>
          </a:p>
        </p:txBody>
      </p:sp>
      <p:sp>
        <p:nvSpPr>
          <p:cNvPr id="7" name="灯片编号占位符 6">
            <a:extLst>
              <a:ext uri="{FF2B5EF4-FFF2-40B4-BE49-F238E27FC236}">
                <a16:creationId xmlns:a16="http://schemas.microsoft.com/office/drawing/2014/main" id="{469A42ED-8448-2412-3C7B-2FE28289A13D}"/>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056873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11812-24F7-65B6-A674-7AF1039C511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39C1A2-3886-ACCE-F311-0C1C9C788DB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3151239-4798-E962-2B70-89D9768D14F0}"/>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E1AD3A-A126-4C49-FDCA-690DA19F75B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DE7B7A-B5E3-7811-62B2-FAF2E49B9C86}"/>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609AC8D-4001-AAB5-AA48-5F0E24CCBF1D}"/>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8" name="页脚占位符 7">
            <a:extLst>
              <a:ext uri="{FF2B5EF4-FFF2-40B4-BE49-F238E27FC236}">
                <a16:creationId xmlns:a16="http://schemas.microsoft.com/office/drawing/2014/main" id="{928D4D58-688E-8D45-DAC1-01571582C7D2}"/>
              </a:ext>
            </a:extLst>
          </p:cNvPr>
          <p:cNvSpPr>
            <a:spLocks noGrp="1"/>
          </p:cNvSpPr>
          <p:nvPr>
            <p:ph type="ftr" sz="quarter" idx="11"/>
          </p:nvPr>
        </p:nvSpPr>
        <p:spPr/>
        <p:txBody>
          <a:bodyPr/>
          <a:lstStyle/>
          <a:p>
            <a:r>
              <a:rPr lang="en-US" altLang="zh-CN"/>
              <a:t>Bingxin Ke</a:t>
            </a:r>
            <a:endParaRPr lang="zh-CN" altLang="en-US"/>
          </a:p>
        </p:txBody>
      </p:sp>
      <p:sp>
        <p:nvSpPr>
          <p:cNvPr id="9" name="灯片编号占位符 8">
            <a:extLst>
              <a:ext uri="{FF2B5EF4-FFF2-40B4-BE49-F238E27FC236}">
                <a16:creationId xmlns:a16="http://schemas.microsoft.com/office/drawing/2014/main" id="{2F818244-0C06-C4F1-4C92-A3603B456D04}"/>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893915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6A604-15C0-D6A0-DD5D-1753165E376F}"/>
              </a:ext>
            </a:extLst>
          </p:cNvPr>
          <p:cNvSpPr>
            <a:spLocks noGrp="1"/>
          </p:cNvSpPr>
          <p:nvPr>
            <p:ph type="title"/>
          </p:nvPr>
        </p:nvSpPr>
        <p:spPr>
          <a:xfrm>
            <a:off x="541986" y="363600"/>
            <a:ext cx="10515600" cy="633600"/>
          </a:xfrm>
          <a:prstGeom prst="rect">
            <a:avLst/>
          </a:prstGeom>
        </p:spPr>
        <p:txBody>
          <a:bodyPr/>
          <a:lstStyle>
            <a:lvl1pPr>
              <a:defRPr sz="4000" baseline="0">
                <a:latin typeface="Calibri" panose="020F0502020204030204" pitchFamily="34" charset="0"/>
                <a:ea typeface="苹方-简 中黑体" panose="020B06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941A9A1B-A6C2-7DCE-E538-9EC5D8DCDEC7}"/>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1C51BE22-DE39-D7A3-8D7B-A908AA4CA7EE}"/>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6C87EC9C-6EBC-F4A0-0C38-F63A39039B93}"/>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1310162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BDC62B-B12D-81ED-AB7C-68003EAE8A7E}"/>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3" name="页脚占位符 2">
            <a:extLst>
              <a:ext uri="{FF2B5EF4-FFF2-40B4-BE49-F238E27FC236}">
                <a16:creationId xmlns:a16="http://schemas.microsoft.com/office/drawing/2014/main" id="{1A8982B3-BDB1-8FF8-1FFE-CF827ADC8D53}"/>
              </a:ext>
            </a:extLst>
          </p:cNvPr>
          <p:cNvSpPr>
            <a:spLocks noGrp="1"/>
          </p:cNvSpPr>
          <p:nvPr>
            <p:ph type="ftr" sz="quarter" idx="11"/>
          </p:nvPr>
        </p:nvSpPr>
        <p:spPr/>
        <p:txBody>
          <a:bodyPr/>
          <a:lstStyle/>
          <a:p>
            <a:r>
              <a:rPr lang="en-US" altLang="zh-CN"/>
              <a:t>Bingxin Ke</a:t>
            </a:r>
            <a:endParaRPr lang="zh-CN" altLang="en-US"/>
          </a:p>
        </p:txBody>
      </p:sp>
      <p:sp>
        <p:nvSpPr>
          <p:cNvPr id="4" name="灯片编号占位符 3">
            <a:extLst>
              <a:ext uri="{FF2B5EF4-FFF2-40B4-BE49-F238E27FC236}">
                <a16:creationId xmlns:a16="http://schemas.microsoft.com/office/drawing/2014/main" id="{4AB8480E-619E-3D1C-B6F7-F31AE76589FC}"/>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321136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E6C12-DD96-4A94-E538-033ACB12D95F}"/>
              </a:ext>
            </a:extLst>
          </p:cNvPr>
          <p:cNvSpPr>
            <a:spLocks noGrp="1"/>
          </p:cNvSpPr>
          <p:nvPr>
            <p:ph type="title"/>
          </p:nvPr>
        </p:nvSpPr>
        <p:spPr>
          <a:xfrm>
            <a:off x="838200" y="365126"/>
            <a:ext cx="10515600" cy="659278"/>
          </a:xfrm>
          <a:prstGeom prst="rect">
            <a:avLst/>
          </a:prstGeom>
        </p:spPr>
        <p:txBody>
          <a:bodyPr/>
          <a:lstStyle>
            <a:lvl1pPr>
              <a:defRPr b="1" i="0" baseline="0">
                <a:latin typeface="Calibri" panose="020F0502020204030204" pitchFamily="34" charset="0"/>
                <a:ea typeface="微软雅黑" panose="020B0503020204020204"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4022B7A8-49C1-5645-942D-04A03296517C}"/>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24608A09-0CF6-82AA-4D20-A37D0068DEC1}"/>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AC8E4AA0-3B0D-6607-85C9-ED8B19E62033}"/>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4054189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2ED6B-62E8-1C44-153C-2BBC7C1AE83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AEAAABB-8447-7575-57D0-322DB9B580F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9285C3-80E5-C1BB-E0EC-44F2AE4125C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B47A6-5013-93A4-28CF-A5EC746242EA}"/>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6" name="页脚占位符 5">
            <a:extLst>
              <a:ext uri="{FF2B5EF4-FFF2-40B4-BE49-F238E27FC236}">
                <a16:creationId xmlns:a16="http://schemas.microsoft.com/office/drawing/2014/main" id="{CE622D93-B491-9A21-0414-39C4CA3AF497}"/>
              </a:ext>
            </a:extLst>
          </p:cNvPr>
          <p:cNvSpPr>
            <a:spLocks noGrp="1"/>
          </p:cNvSpPr>
          <p:nvPr>
            <p:ph type="ftr" sz="quarter" idx="11"/>
          </p:nvPr>
        </p:nvSpPr>
        <p:spPr/>
        <p:txBody>
          <a:bodyPr/>
          <a:lstStyle/>
          <a:p>
            <a:r>
              <a:rPr lang="en-US" altLang="zh-CN"/>
              <a:t>Bingxin Ke</a:t>
            </a:r>
            <a:endParaRPr lang="zh-CN" altLang="en-US"/>
          </a:p>
        </p:txBody>
      </p:sp>
      <p:sp>
        <p:nvSpPr>
          <p:cNvPr id="7" name="灯片编号占位符 6">
            <a:extLst>
              <a:ext uri="{FF2B5EF4-FFF2-40B4-BE49-F238E27FC236}">
                <a16:creationId xmlns:a16="http://schemas.microsoft.com/office/drawing/2014/main" id="{A80423FB-0440-D383-E9D6-6BC40BBD08FE}"/>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6670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6D1C9A-9E2B-6B4A-F2C8-AFA1DE3C5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3B3AF9BA-5AEF-53E6-19EB-746B0D7088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3BB0012E-0087-1992-D7DE-D61141CDC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1415905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webp"/><Relationship Id="rId4" Type="http://schemas.openxmlformats.org/officeDocument/2006/relationships/image" Target="../media/image44.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ruko386" TargetMode="External"/><Relationship Id="rId2" Type="http://schemas.openxmlformats.org/officeDocument/2006/relationships/hyperlink" Target="mailto:Haruko386@outlook.com" TargetMode="External"/><Relationship Id="rId1" Type="http://schemas.openxmlformats.org/officeDocument/2006/relationships/slideLayout" Target="../slideLayouts/slideLayout1.xml"/><Relationship Id="rId5" Type="http://schemas.openxmlformats.org/officeDocument/2006/relationships/hyperlink" Target="https://wandb.ai/jw34617-shenyang-jianzhu-university/marigold/runs/vhifgqg7?nw=nwuserjw34617" TargetMode="External"/><Relationship Id="rId4" Type="http://schemas.openxmlformats.org/officeDocument/2006/relationships/image" Target="../media/image50.gif"/></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g"/><Relationship Id="rId16"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webp"/><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webp"/><Relationship Id="rId4" Type="http://schemas.openxmlformats.org/officeDocument/2006/relationships/image" Target="../media/image36.jpe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41CAE699-DBC7-FC66-CFDD-877294D82C5E}"/>
              </a:ext>
            </a:extLst>
          </p:cNvPr>
          <p:cNvPicPr/>
          <p:nvPr/>
        </p:nvPicPr>
        <p:blipFill>
          <a:blip r:embed="rId2">
            <a:extLst>
              <a:ext uri="{28A0092B-C50C-407E-A947-70E740481C1C}">
                <a14:useLocalDpi xmlns:a14="http://schemas.microsoft.com/office/drawing/2010/main" val="0"/>
              </a:ext>
            </a:extLst>
          </a:blip>
          <a:srcRect b="13197"/>
          <a:stretch/>
        </p:blipFill>
        <p:spPr>
          <a:xfrm>
            <a:off x="-13712" y="0"/>
            <a:ext cx="12205712" cy="6857573"/>
          </a:xfrm>
          <a:prstGeom prst="rect">
            <a:avLst/>
          </a:prstGeom>
        </p:spPr>
      </p:pic>
      <p:sp>
        <p:nvSpPr>
          <p:cNvPr id="3" name="object 4">
            <a:extLst>
              <a:ext uri="{FF2B5EF4-FFF2-40B4-BE49-F238E27FC236}">
                <a16:creationId xmlns:a16="http://schemas.microsoft.com/office/drawing/2014/main" id="{3763DCA7-A422-41CB-93EF-A0CCF6DF5061}"/>
              </a:ext>
            </a:extLst>
          </p:cNvPr>
          <p:cNvSpPr/>
          <p:nvPr/>
        </p:nvSpPr>
        <p:spPr>
          <a:xfrm>
            <a:off x="-6856" y="1090"/>
            <a:ext cx="12205711" cy="6857573"/>
          </a:xfrm>
          <a:custGeom>
            <a:avLst/>
            <a:gdLst/>
            <a:ahLst/>
            <a:cxnLst/>
            <a:rect l="l" t="t" r="r" b="b"/>
            <a:pathLst>
              <a:path w="12176760" h="6858000">
                <a:moveTo>
                  <a:pt x="0" y="6857999"/>
                </a:moveTo>
                <a:lnTo>
                  <a:pt x="12176759" y="6858000"/>
                </a:lnTo>
                <a:lnTo>
                  <a:pt x="12176760" y="0"/>
                </a:lnTo>
                <a:lnTo>
                  <a:pt x="0" y="0"/>
                </a:lnTo>
                <a:lnTo>
                  <a:pt x="0" y="6857999"/>
                </a:lnTo>
                <a:close/>
              </a:path>
            </a:pathLst>
          </a:custGeom>
          <a:solidFill>
            <a:srgbClr val="000000">
              <a:alpha val="21960"/>
            </a:srgbClr>
          </a:solidFill>
        </p:spPr>
        <p:txBody>
          <a:bodyPr wrap="square" lIns="0" tIns="0" rIns="0" bIns="0" rtlCol="0"/>
          <a:lstStyle/>
          <a:p>
            <a:endParaRPr dirty="0"/>
          </a:p>
        </p:txBody>
      </p:sp>
      <p:sp>
        <p:nvSpPr>
          <p:cNvPr id="11" name="object 5">
            <a:extLst>
              <a:ext uri="{FF2B5EF4-FFF2-40B4-BE49-F238E27FC236}">
                <a16:creationId xmlns:a16="http://schemas.microsoft.com/office/drawing/2014/main" id="{44834D8D-CA88-C92C-8F6B-8E15672A089D}"/>
              </a:ext>
            </a:extLst>
          </p:cNvPr>
          <p:cNvSpPr txBox="1">
            <a:spLocks/>
          </p:cNvSpPr>
          <p:nvPr/>
        </p:nvSpPr>
        <p:spPr>
          <a:xfrm>
            <a:off x="340092" y="628460"/>
            <a:ext cx="11851908" cy="225446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100"/>
              </a:spcBef>
            </a:pPr>
            <a:r>
              <a:rPr lang="en-US" altLang="zh-CN" sz="4800" b="1" dirty="0">
                <a:solidFill>
                  <a:srgbClr val="FFFFFF"/>
                </a:solidFill>
                <a:latin typeface="Calibri"/>
                <a:cs typeface="Calibri"/>
              </a:rPr>
              <a:t>Repurposing Diffusion-Based </a:t>
            </a:r>
          </a:p>
          <a:p>
            <a:pPr marL="12700" algn="l">
              <a:lnSpc>
                <a:spcPct val="100000"/>
              </a:lnSpc>
              <a:spcBef>
                <a:spcPts val="100"/>
              </a:spcBef>
            </a:pPr>
            <a:r>
              <a:rPr lang="en-US" altLang="zh-CN" sz="4800" b="1" dirty="0">
                <a:solidFill>
                  <a:srgbClr val="FFFFFF"/>
                </a:solidFill>
                <a:latin typeface="Calibri"/>
                <a:cs typeface="Calibri"/>
              </a:rPr>
              <a:t>Image Generators for </a:t>
            </a:r>
          </a:p>
          <a:p>
            <a:pPr marL="12700" algn="l">
              <a:lnSpc>
                <a:spcPct val="100000"/>
              </a:lnSpc>
              <a:spcBef>
                <a:spcPts val="100"/>
              </a:spcBef>
            </a:pPr>
            <a:r>
              <a:rPr lang="en-US" altLang="zh-CN" sz="4800" b="1" dirty="0">
                <a:solidFill>
                  <a:srgbClr val="FFFFFF"/>
                </a:solidFill>
                <a:latin typeface="Calibri"/>
                <a:cs typeface="Calibri"/>
              </a:rPr>
              <a:t>Monocular Depth Estimation</a:t>
            </a:r>
            <a:endParaRPr lang="en-US" sz="4800" b="1" dirty="0">
              <a:solidFill>
                <a:srgbClr val="FFFFFF"/>
              </a:solidFill>
              <a:latin typeface="Calibri"/>
              <a:cs typeface="Calibri"/>
            </a:endParaRPr>
          </a:p>
        </p:txBody>
      </p:sp>
      <p:sp>
        <p:nvSpPr>
          <p:cNvPr id="12" name="object 7">
            <a:extLst>
              <a:ext uri="{FF2B5EF4-FFF2-40B4-BE49-F238E27FC236}">
                <a16:creationId xmlns:a16="http://schemas.microsoft.com/office/drawing/2014/main" id="{706448F4-C9EC-091F-7AEE-87670750AF56}"/>
              </a:ext>
            </a:extLst>
          </p:cNvPr>
          <p:cNvSpPr txBox="1"/>
          <p:nvPr/>
        </p:nvSpPr>
        <p:spPr>
          <a:xfrm>
            <a:off x="745951" y="5847384"/>
            <a:ext cx="1380468" cy="382156"/>
          </a:xfrm>
          <a:prstGeom prst="rect">
            <a:avLst/>
          </a:prstGeom>
        </p:spPr>
        <p:txBody>
          <a:bodyPr vert="horz" wrap="square" lIns="0" tIns="12700" rIns="0" bIns="0" rtlCol="0">
            <a:spAutoFit/>
          </a:bodyPr>
          <a:lstStyle/>
          <a:p>
            <a:pPr marL="12700">
              <a:spcBef>
                <a:spcPts val="100"/>
              </a:spcBef>
            </a:pPr>
            <a:r>
              <a:rPr lang="en-US" altLang="zh-CN" sz="2400" dirty="0" err="1">
                <a:solidFill>
                  <a:srgbClr val="FFFFFF"/>
                </a:solidFill>
                <a:latin typeface="Calibri"/>
                <a:cs typeface="Calibri"/>
              </a:rPr>
              <a:t>Bingxin</a:t>
            </a:r>
            <a:r>
              <a:rPr lang="en-US" altLang="zh-CN" sz="2400" dirty="0">
                <a:solidFill>
                  <a:srgbClr val="FFFFFF"/>
                </a:solidFill>
                <a:latin typeface="Calibri"/>
                <a:cs typeface="Calibri"/>
              </a:rPr>
              <a:t> Ke</a:t>
            </a:r>
            <a:endParaRPr lang="en-US" sz="2400" dirty="0">
              <a:solidFill>
                <a:srgbClr val="FFFFFF"/>
              </a:solidFill>
              <a:latin typeface="Calibri"/>
              <a:cs typeface="Calibri"/>
            </a:endParaRPr>
          </a:p>
        </p:txBody>
      </p:sp>
      <p:sp>
        <p:nvSpPr>
          <p:cNvPr id="13" name="object 8">
            <a:extLst>
              <a:ext uri="{FF2B5EF4-FFF2-40B4-BE49-F238E27FC236}">
                <a16:creationId xmlns:a16="http://schemas.microsoft.com/office/drawing/2014/main" id="{81CDE149-25CB-171A-1749-7AA21A437913}"/>
              </a:ext>
            </a:extLst>
          </p:cNvPr>
          <p:cNvSpPr txBox="1"/>
          <p:nvPr/>
        </p:nvSpPr>
        <p:spPr>
          <a:xfrm>
            <a:off x="745951" y="3510293"/>
            <a:ext cx="6118873" cy="1256754"/>
          </a:xfrm>
          <a:prstGeom prst="rect">
            <a:avLst/>
          </a:prstGeom>
        </p:spPr>
        <p:txBody>
          <a:bodyPr vert="horz" wrap="square" lIns="0" tIns="12700" rIns="0" bIns="0" rtlCol="0">
            <a:spAutoFit/>
          </a:bodyPr>
          <a:lstStyle/>
          <a:p>
            <a:pPr marL="354965" indent="-342265">
              <a:spcBef>
                <a:spcPts val="100"/>
              </a:spcBef>
              <a:buFont typeface="Arial MT"/>
              <a:buChar char="•"/>
              <a:tabLst>
                <a:tab pos="354965" algn="l"/>
              </a:tabLst>
            </a:pPr>
            <a:r>
              <a:rPr lang="en-US" sz="2000" dirty="0">
                <a:solidFill>
                  <a:srgbClr val="FFFFFF"/>
                </a:solidFill>
                <a:latin typeface="Calibri"/>
                <a:cs typeface="Calibri"/>
              </a:rPr>
              <a:t>What is Marigold‘s innovation?</a:t>
            </a:r>
          </a:p>
          <a:p>
            <a:pPr marL="354965" indent="-342265">
              <a:spcBef>
                <a:spcPts val="100"/>
              </a:spcBef>
              <a:buFont typeface="Arial MT"/>
              <a:buChar char="•"/>
              <a:tabLst>
                <a:tab pos="354965" algn="l"/>
              </a:tabLst>
            </a:pPr>
            <a:r>
              <a:rPr lang="en-US" sz="2000" dirty="0">
                <a:solidFill>
                  <a:srgbClr val="FFFFFF"/>
                </a:solidFill>
                <a:latin typeface="Calibri"/>
                <a:cs typeface="Calibri"/>
              </a:rPr>
              <a:t>How to </a:t>
            </a:r>
            <a:r>
              <a:rPr lang="en-US" altLang="zh-CN" sz="2000" dirty="0">
                <a:solidFill>
                  <a:srgbClr val="FFFFFF"/>
                </a:solidFill>
                <a:latin typeface="Calibri"/>
                <a:cs typeface="Calibri"/>
              </a:rPr>
              <a:t>understand Marigold</a:t>
            </a:r>
            <a:r>
              <a:rPr lang="en-US" sz="2000" dirty="0">
                <a:solidFill>
                  <a:srgbClr val="FFFFFF"/>
                </a:solidFill>
                <a:latin typeface="Calibri"/>
                <a:cs typeface="Calibri"/>
              </a:rPr>
              <a:t>?</a:t>
            </a:r>
          </a:p>
          <a:p>
            <a:pPr marL="354965" indent="-342265">
              <a:buFont typeface="Arial MT"/>
              <a:buChar char="•"/>
              <a:tabLst>
                <a:tab pos="354965" algn="l"/>
              </a:tabLst>
            </a:pPr>
            <a:r>
              <a:rPr lang="en-US" sz="2000" dirty="0">
                <a:solidFill>
                  <a:srgbClr val="FFFFFF"/>
                </a:solidFill>
                <a:latin typeface="Calibri"/>
                <a:cs typeface="Calibri"/>
              </a:rPr>
              <a:t>What is the role of diffusion modeling in</a:t>
            </a:r>
            <a:r>
              <a:rPr lang="en-US" altLang="zh-CN" sz="2000" dirty="0">
                <a:solidFill>
                  <a:srgbClr val="FFFFFF"/>
                </a:solidFill>
                <a:latin typeface="Calibri"/>
                <a:cs typeface="Calibri"/>
              </a:rPr>
              <a:t>?</a:t>
            </a:r>
          </a:p>
          <a:p>
            <a:pPr marL="354965" indent="-342265">
              <a:buFont typeface="Arial MT"/>
              <a:buChar char="•"/>
              <a:tabLst>
                <a:tab pos="354965" algn="l"/>
              </a:tabLst>
            </a:pPr>
            <a:r>
              <a:rPr lang="en-US" sz="2000" dirty="0">
                <a:solidFill>
                  <a:srgbClr val="FFFFFF"/>
                </a:solidFill>
                <a:latin typeface="Calibri"/>
                <a:cs typeface="Calibri"/>
              </a:rPr>
              <a:t>How it compares with other depth estimation models?</a:t>
            </a:r>
          </a:p>
        </p:txBody>
      </p:sp>
    </p:spTree>
    <p:extLst>
      <p:ext uri="{BB962C8B-B14F-4D97-AF65-F5344CB8AC3E}">
        <p14:creationId xmlns:p14="http://schemas.microsoft.com/office/powerpoint/2010/main" val="2570746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BE5FC-0632-5A2D-B6D3-DF3E48E70B45}"/>
              </a:ext>
            </a:extLst>
          </p:cNvPr>
          <p:cNvSpPr>
            <a:spLocks noGrp="1"/>
          </p:cNvSpPr>
          <p:nvPr>
            <p:ph type="title"/>
          </p:nvPr>
        </p:nvSpPr>
        <p:spPr/>
        <p:txBody>
          <a:bodyPr/>
          <a:lstStyle/>
          <a:p>
            <a:r>
              <a:rPr lang="en-US" altLang="zh-CN" dirty="0"/>
              <a:t>Result of Marigold-Indoor</a:t>
            </a:r>
            <a:endParaRPr lang="zh-CN" altLang="en-US" dirty="0"/>
          </a:p>
        </p:txBody>
      </p:sp>
      <p:sp>
        <p:nvSpPr>
          <p:cNvPr id="3" name="日期占位符 2">
            <a:extLst>
              <a:ext uri="{FF2B5EF4-FFF2-40B4-BE49-F238E27FC236}">
                <a16:creationId xmlns:a16="http://schemas.microsoft.com/office/drawing/2014/main" id="{8CAB12CA-83EE-A0B0-252C-2903FD73B791}"/>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4EBFA422-3650-B6D2-A51A-70E96E1EA1A9}"/>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012A1C57-2790-2F1C-0AFC-467E03BB2DF9}"/>
              </a:ext>
            </a:extLst>
          </p:cNvPr>
          <p:cNvSpPr>
            <a:spLocks noGrp="1"/>
          </p:cNvSpPr>
          <p:nvPr>
            <p:ph type="sldNum" sz="quarter" idx="12"/>
          </p:nvPr>
        </p:nvSpPr>
        <p:spPr/>
        <p:txBody>
          <a:bodyPr/>
          <a:lstStyle/>
          <a:p>
            <a:fld id="{8DE29A42-1FB3-4C8E-A734-90D396AAE855}" type="slidenum">
              <a:rPr lang="zh-CN" altLang="en-US" smtClean="0"/>
              <a:t>9</a:t>
            </a:fld>
            <a:endParaRPr lang="zh-CN" altLang="en-US"/>
          </a:p>
        </p:txBody>
      </p:sp>
      <p:pic>
        <p:nvPicPr>
          <p:cNvPr id="6" name="图片 5">
            <a:extLst>
              <a:ext uri="{FF2B5EF4-FFF2-40B4-BE49-F238E27FC236}">
                <a16:creationId xmlns:a16="http://schemas.microsoft.com/office/drawing/2014/main" id="{DA1AF0F6-24D3-54E0-CD32-8746CD44C3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8120" y="2416897"/>
            <a:ext cx="2698940" cy="2024206"/>
          </a:xfrm>
          <a:prstGeom prst="rect">
            <a:avLst/>
          </a:prstGeom>
        </p:spPr>
      </p:pic>
      <p:pic>
        <p:nvPicPr>
          <p:cNvPr id="7" name="图片 6">
            <a:extLst>
              <a:ext uri="{FF2B5EF4-FFF2-40B4-BE49-F238E27FC236}">
                <a16:creationId xmlns:a16="http://schemas.microsoft.com/office/drawing/2014/main" id="{E87E231B-A791-D7C3-81DE-D13CC3418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97060" y="2416898"/>
            <a:ext cx="2698940" cy="2024204"/>
          </a:xfrm>
          <a:prstGeom prst="rect">
            <a:avLst/>
          </a:prstGeom>
        </p:spPr>
      </p:pic>
      <p:pic>
        <p:nvPicPr>
          <p:cNvPr id="8" name="图片 7">
            <a:extLst>
              <a:ext uri="{FF2B5EF4-FFF2-40B4-BE49-F238E27FC236}">
                <a16:creationId xmlns:a16="http://schemas.microsoft.com/office/drawing/2014/main" id="{7CE46B19-C9CD-A3D8-3167-772CB77F1D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2" y="2416894"/>
            <a:ext cx="2698938" cy="2024204"/>
          </a:xfrm>
          <a:prstGeom prst="rect">
            <a:avLst/>
          </a:prstGeom>
        </p:spPr>
      </p:pic>
      <p:sp>
        <p:nvSpPr>
          <p:cNvPr id="9" name="文本框 8">
            <a:extLst>
              <a:ext uri="{FF2B5EF4-FFF2-40B4-BE49-F238E27FC236}">
                <a16:creationId xmlns:a16="http://schemas.microsoft.com/office/drawing/2014/main" id="{B6AC84A7-8A98-D01C-04CD-F8E4C6E71541}"/>
              </a:ext>
            </a:extLst>
          </p:cNvPr>
          <p:cNvSpPr txBox="1"/>
          <p:nvPr/>
        </p:nvSpPr>
        <p:spPr>
          <a:xfrm>
            <a:off x="1102482" y="2027190"/>
            <a:ext cx="1890215" cy="369332"/>
          </a:xfrm>
          <a:prstGeom prst="rect">
            <a:avLst/>
          </a:prstGeom>
          <a:noFill/>
        </p:spPr>
        <p:txBody>
          <a:bodyPr wrap="square" rtlCol="0">
            <a:spAutoFit/>
          </a:bodyPr>
          <a:lstStyle/>
          <a:p>
            <a:pPr algn="ctr"/>
            <a:r>
              <a:rPr lang="en-US" altLang="zh-CN" b="1" dirty="0"/>
              <a:t>Image</a:t>
            </a:r>
            <a:endParaRPr lang="zh-CN" altLang="en-US" b="1" dirty="0"/>
          </a:p>
        </p:txBody>
      </p:sp>
      <p:sp>
        <p:nvSpPr>
          <p:cNvPr id="10" name="文本框 9">
            <a:extLst>
              <a:ext uri="{FF2B5EF4-FFF2-40B4-BE49-F238E27FC236}">
                <a16:creationId xmlns:a16="http://schemas.microsoft.com/office/drawing/2014/main" id="{D29709A3-AA9C-50ED-2F8D-F32F4408FF70}"/>
              </a:ext>
            </a:extLst>
          </p:cNvPr>
          <p:cNvSpPr txBox="1"/>
          <p:nvPr/>
        </p:nvSpPr>
        <p:spPr>
          <a:xfrm>
            <a:off x="2913179" y="1996453"/>
            <a:ext cx="3666702" cy="369332"/>
          </a:xfrm>
          <a:prstGeom prst="rect">
            <a:avLst/>
          </a:prstGeom>
          <a:noFill/>
        </p:spPr>
        <p:txBody>
          <a:bodyPr wrap="square" rtlCol="0">
            <a:spAutoFit/>
          </a:bodyPr>
          <a:lstStyle/>
          <a:p>
            <a:pPr algn="ctr"/>
            <a:r>
              <a:rPr lang="en-US" altLang="zh-CN" b="1" dirty="0"/>
              <a:t>Marigold</a:t>
            </a:r>
            <a:endParaRPr lang="zh-CN" altLang="en-US" b="1" dirty="0"/>
          </a:p>
        </p:txBody>
      </p:sp>
      <p:sp>
        <p:nvSpPr>
          <p:cNvPr id="11" name="文本框 10">
            <a:extLst>
              <a:ext uri="{FF2B5EF4-FFF2-40B4-BE49-F238E27FC236}">
                <a16:creationId xmlns:a16="http://schemas.microsoft.com/office/drawing/2014/main" id="{4A0712FE-D737-8AFC-24DA-D7B4E8A6E5D3}"/>
              </a:ext>
            </a:extLst>
          </p:cNvPr>
          <p:cNvSpPr txBox="1"/>
          <p:nvPr/>
        </p:nvSpPr>
        <p:spPr>
          <a:xfrm>
            <a:off x="5494376" y="2022006"/>
            <a:ext cx="3902190" cy="369332"/>
          </a:xfrm>
          <a:prstGeom prst="rect">
            <a:avLst/>
          </a:prstGeom>
          <a:noFill/>
        </p:spPr>
        <p:txBody>
          <a:bodyPr wrap="square" rtlCol="0">
            <a:spAutoFit/>
          </a:bodyPr>
          <a:lstStyle/>
          <a:p>
            <a:pPr algn="ctr"/>
            <a:r>
              <a:rPr lang="en-US" altLang="zh-CN" b="1" dirty="0"/>
              <a:t>Trained model</a:t>
            </a:r>
            <a:endParaRPr lang="zh-CN" altLang="en-US" b="1" dirty="0"/>
          </a:p>
        </p:txBody>
      </p:sp>
      <p:sp>
        <p:nvSpPr>
          <p:cNvPr id="12" name="文本框 11">
            <a:extLst>
              <a:ext uri="{FF2B5EF4-FFF2-40B4-BE49-F238E27FC236}">
                <a16:creationId xmlns:a16="http://schemas.microsoft.com/office/drawing/2014/main" id="{DCDCC417-EFC5-6555-DD05-9B0067C17DA2}"/>
              </a:ext>
            </a:extLst>
          </p:cNvPr>
          <p:cNvSpPr txBox="1"/>
          <p:nvPr/>
        </p:nvSpPr>
        <p:spPr>
          <a:xfrm>
            <a:off x="10392771" y="1247343"/>
            <a:ext cx="1644555" cy="430887"/>
          </a:xfrm>
          <a:prstGeom prst="rect">
            <a:avLst/>
          </a:prstGeom>
          <a:noFill/>
        </p:spPr>
        <p:txBody>
          <a:bodyPr wrap="square" rtlCol="0">
            <a:spAutoFit/>
          </a:bodyPr>
          <a:lstStyle/>
          <a:p>
            <a:r>
              <a:rPr lang="en-US" altLang="zh-CN" sz="1100" dirty="0">
                <a:latin typeface="Cambria Math" panose="02040503050406030204" pitchFamily="18" charset="0"/>
                <a:ea typeface="Cambria Math" panose="02040503050406030204" pitchFamily="18" charset="0"/>
              </a:rPr>
              <a:t>11 epochs</a:t>
            </a:r>
          </a:p>
          <a:p>
            <a:r>
              <a:rPr lang="en-US" altLang="zh-CN" sz="1100" dirty="0">
                <a:latin typeface="Cambria Math" panose="02040503050406030204" pitchFamily="18" charset="0"/>
                <a:ea typeface="Cambria Math" panose="02040503050406030204" pitchFamily="18" charset="0"/>
              </a:rPr>
              <a:t>7000 iters</a:t>
            </a:r>
            <a:endParaRPr lang="zh-CN" altLang="en-US" sz="1100" dirty="0">
              <a:latin typeface="Cambria Math" panose="02040503050406030204" pitchFamily="18" charset="0"/>
            </a:endParaRPr>
          </a:p>
        </p:txBody>
      </p:sp>
      <p:sp>
        <p:nvSpPr>
          <p:cNvPr id="13" name="文本框 12">
            <a:extLst>
              <a:ext uri="{FF2B5EF4-FFF2-40B4-BE49-F238E27FC236}">
                <a16:creationId xmlns:a16="http://schemas.microsoft.com/office/drawing/2014/main" id="{4DE243E0-4927-E4D2-CF1E-D62D837959ED}"/>
              </a:ext>
            </a:extLst>
          </p:cNvPr>
          <p:cNvSpPr txBox="1"/>
          <p:nvPr/>
        </p:nvSpPr>
        <p:spPr>
          <a:xfrm>
            <a:off x="8193985" y="2022006"/>
            <a:ext cx="3902190" cy="369332"/>
          </a:xfrm>
          <a:prstGeom prst="rect">
            <a:avLst/>
          </a:prstGeom>
          <a:noFill/>
        </p:spPr>
        <p:txBody>
          <a:bodyPr wrap="square" rtlCol="0">
            <a:spAutoFit/>
          </a:bodyPr>
          <a:lstStyle/>
          <a:p>
            <a:pPr algn="ctr"/>
            <a:r>
              <a:rPr lang="en-US" altLang="zh-CN" b="1" dirty="0"/>
              <a:t>Distill Any Depth</a:t>
            </a:r>
            <a:endParaRPr lang="zh-CN" altLang="en-US" b="1" dirty="0"/>
          </a:p>
        </p:txBody>
      </p:sp>
      <p:pic>
        <p:nvPicPr>
          <p:cNvPr id="17" name="图片 16">
            <a:extLst>
              <a:ext uri="{FF2B5EF4-FFF2-40B4-BE49-F238E27FC236}">
                <a16:creationId xmlns:a16="http://schemas.microsoft.com/office/drawing/2014/main" id="{9D38C19D-5057-4619-F3B9-99DF17E5D0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280" y="2417898"/>
            <a:ext cx="2697600" cy="2023200"/>
          </a:xfrm>
          <a:prstGeom prst="rect">
            <a:avLst/>
          </a:prstGeom>
        </p:spPr>
      </p:pic>
      <p:sp>
        <p:nvSpPr>
          <p:cNvPr id="21" name="矩形 20">
            <a:extLst>
              <a:ext uri="{FF2B5EF4-FFF2-40B4-BE49-F238E27FC236}">
                <a16:creationId xmlns:a16="http://schemas.microsoft.com/office/drawing/2014/main" id="{F3E881CC-3957-D7EA-1DF3-5F8A8B740A3A}"/>
              </a:ext>
            </a:extLst>
          </p:cNvPr>
          <p:cNvSpPr/>
          <p:nvPr/>
        </p:nvSpPr>
        <p:spPr>
          <a:xfrm>
            <a:off x="9604228" y="3706591"/>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20B11A-8364-5B77-BFC5-B17C18D1E77A}"/>
              </a:ext>
            </a:extLst>
          </p:cNvPr>
          <p:cNvSpPr/>
          <p:nvPr/>
        </p:nvSpPr>
        <p:spPr>
          <a:xfrm>
            <a:off x="6905290" y="3706591"/>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ADAE326-A311-A043-11C9-9AC7296B1547}"/>
              </a:ext>
            </a:extLst>
          </p:cNvPr>
          <p:cNvSpPr/>
          <p:nvPr/>
        </p:nvSpPr>
        <p:spPr>
          <a:xfrm>
            <a:off x="4206346" y="3706591"/>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B1AFAB5-31AA-B195-40C2-D94B54667EF3}"/>
              </a:ext>
            </a:extLst>
          </p:cNvPr>
          <p:cNvSpPr/>
          <p:nvPr/>
        </p:nvSpPr>
        <p:spPr>
          <a:xfrm>
            <a:off x="1507408" y="3706591"/>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F9569CD8-588B-88DF-2CDD-6173CE614F50}"/>
              </a:ext>
            </a:extLst>
          </p:cNvPr>
          <p:cNvPicPr>
            <a:picLocks noChangeAspect="1"/>
          </p:cNvPicPr>
          <p:nvPr/>
        </p:nvPicPr>
        <p:blipFill>
          <a:blip r:embed="rId6"/>
          <a:stretch>
            <a:fillRect/>
          </a:stretch>
        </p:blipFill>
        <p:spPr>
          <a:xfrm>
            <a:off x="7866930" y="4441098"/>
            <a:ext cx="928010" cy="774000"/>
          </a:xfrm>
          <a:prstGeom prst="rect">
            <a:avLst/>
          </a:prstGeom>
        </p:spPr>
      </p:pic>
      <p:pic>
        <p:nvPicPr>
          <p:cNvPr id="32" name="图片 31">
            <a:extLst>
              <a:ext uri="{FF2B5EF4-FFF2-40B4-BE49-F238E27FC236}">
                <a16:creationId xmlns:a16="http://schemas.microsoft.com/office/drawing/2014/main" id="{4080727F-9FA9-9FBF-200C-FFF44D621FCA}"/>
              </a:ext>
            </a:extLst>
          </p:cNvPr>
          <p:cNvPicPr>
            <a:picLocks noChangeAspect="1"/>
          </p:cNvPicPr>
          <p:nvPr/>
        </p:nvPicPr>
        <p:blipFill>
          <a:blip r:embed="rId7"/>
          <a:stretch>
            <a:fillRect/>
          </a:stretch>
        </p:blipFill>
        <p:spPr>
          <a:xfrm>
            <a:off x="10565868" y="4441098"/>
            <a:ext cx="924061" cy="774000"/>
          </a:xfrm>
          <a:prstGeom prst="rect">
            <a:avLst/>
          </a:prstGeom>
        </p:spPr>
      </p:pic>
      <p:pic>
        <p:nvPicPr>
          <p:cNvPr id="34" name="图片 33">
            <a:extLst>
              <a:ext uri="{FF2B5EF4-FFF2-40B4-BE49-F238E27FC236}">
                <a16:creationId xmlns:a16="http://schemas.microsoft.com/office/drawing/2014/main" id="{955CE884-FB7A-BD0F-1A93-A4D38407FEF8}"/>
              </a:ext>
            </a:extLst>
          </p:cNvPr>
          <p:cNvPicPr>
            <a:picLocks noChangeAspect="1"/>
          </p:cNvPicPr>
          <p:nvPr/>
        </p:nvPicPr>
        <p:blipFill>
          <a:blip r:embed="rId8"/>
          <a:stretch>
            <a:fillRect/>
          </a:stretch>
        </p:blipFill>
        <p:spPr>
          <a:xfrm>
            <a:off x="5155292" y="4441098"/>
            <a:ext cx="940708" cy="774000"/>
          </a:xfrm>
          <a:prstGeom prst="rect">
            <a:avLst/>
          </a:prstGeom>
        </p:spPr>
      </p:pic>
      <p:pic>
        <p:nvPicPr>
          <p:cNvPr id="36" name="图片 35">
            <a:extLst>
              <a:ext uri="{FF2B5EF4-FFF2-40B4-BE49-F238E27FC236}">
                <a16:creationId xmlns:a16="http://schemas.microsoft.com/office/drawing/2014/main" id="{FE8758BC-B9AC-8FFC-A530-6B6F01CDE03A}"/>
              </a:ext>
            </a:extLst>
          </p:cNvPr>
          <p:cNvPicPr>
            <a:picLocks noChangeAspect="1"/>
          </p:cNvPicPr>
          <p:nvPr/>
        </p:nvPicPr>
        <p:blipFill>
          <a:blip r:embed="rId9"/>
          <a:stretch>
            <a:fillRect/>
          </a:stretch>
        </p:blipFill>
        <p:spPr>
          <a:xfrm>
            <a:off x="2472999" y="4441098"/>
            <a:ext cx="924061" cy="774000"/>
          </a:xfrm>
          <a:prstGeom prst="rect">
            <a:avLst/>
          </a:prstGeom>
        </p:spPr>
      </p:pic>
    </p:spTree>
    <p:extLst>
      <p:ext uri="{BB962C8B-B14F-4D97-AF65-F5344CB8AC3E}">
        <p14:creationId xmlns:p14="http://schemas.microsoft.com/office/powerpoint/2010/main" val="236464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598F6-5817-1BC2-354A-B7A62B2C34F3}"/>
            </a:ext>
          </a:extLst>
        </p:cNvPr>
        <p:cNvGrpSpPr/>
        <p:nvPr/>
      </p:nvGrpSpPr>
      <p:grpSpPr>
        <a:xfrm>
          <a:off x="0" y="0"/>
          <a:ext cx="0" cy="0"/>
          <a:chOff x="0" y="0"/>
          <a:chExt cx="0" cy="0"/>
        </a:xfrm>
      </p:grpSpPr>
      <p:sp>
        <p:nvSpPr>
          <p:cNvPr id="9" name="object 2">
            <a:extLst>
              <a:ext uri="{FF2B5EF4-FFF2-40B4-BE49-F238E27FC236}">
                <a16:creationId xmlns:a16="http://schemas.microsoft.com/office/drawing/2014/main" id="{A43FDD26-A481-DD2D-92EE-A6851D30CE7B}"/>
              </a:ext>
            </a:extLst>
          </p:cNvPr>
          <p:cNvSpPr txBox="1"/>
          <p:nvPr/>
        </p:nvSpPr>
        <p:spPr>
          <a:xfrm>
            <a:off x="571601" y="390855"/>
            <a:ext cx="1526540" cy="574675"/>
          </a:xfrm>
          <a:prstGeom prst="rect">
            <a:avLst/>
          </a:prstGeom>
        </p:spPr>
        <p:txBody>
          <a:bodyPr vert="horz" wrap="square" lIns="0" tIns="12700" rIns="0" bIns="0" rtlCol="0">
            <a:spAutoFit/>
          </a:bodyPr>
          <a:lstStyle/>
          <a:p>
            <a:pPr marL="12700">
              <a:lnSpc>
                <a:spcPct val="100000"/>
              </a:lnSpc>
              <a:spcBef>
                <a:spcPts val="100"/>
              </a:spcBef>
            </a:pPr>
            <a:r>
              <a:rPr sz="3600" dirty="0">
                <a:latin typeface="Calibri"/>
                <a:cs typeface="Calibri"/>
              </a:rPr>
              <a:t>The</a:t>
            </a:r>
            <a:r>
              <a:rPr sz="3600" spc="-15" dirty="0">
                <a:latin typeface="Calibri"/>
                <a:cs typeface="Calibri"/>
              </a:rPr>
              <a:t> </a:t>
            </a:r>
            <a:r>
              <a:rPr lang="en-US" sz="3600" spc="-15" dirty="0">
                <a:latin typeface="Calibri"/>
                <a:cs typeface="Calibri"/>
              </a:rPr>
              <a:t>e</a:t>
            </a:r>
            <a:r>
              <a:rPr sz="3600" spc="-25" dirty="0">
                <a:latin typeface="Calibri"/>
                <a:cs typeface="Calibri"/>
              </a:rPr>
              <a:t>nd</a:t>
            </a:r>
            <a:endParaRPr sz="3600" dirty="0">
              <a:latin typeface="Calibri"/>
              <a:cs typeface="Calibri"/>
            </a:endParaRPr>
          </a:p>
        </p:txBody>
      </p:sp>
      <p:sp>
        <p:nvSpPr>
          <p:cNvPr id="10" name="文本框 9">
            <a:extLst>
              <a:ext uri="{FF2B5EF4-FFF2-40B4-BE49-F238E27FC236}">
                <a16:creationId xmlns:a16="http://schemas.microsoft.com/office/drawing/2014/main" id="{D0087893-9C4B-2702-674F-3D00AB97B935}"/>
              </a:ext>
            </a:extLst>
          </p:cNvPr>
          <p:cNvSpPr txBox="1"/>
          <p:nvPr/>
        </p:nvSpPr>
        <p:spPr>
          <a:xfrm>
            <a:off x="703943" y="984600"/>
            <a:ext cx="1836057" cy="461665"/>
          </a:xfrm>
          <a:prstGeom prst="rect">
            <a:avLst/>
          </a:prstGeom>
          <a:noFill/>
        </p:spPr>
        <p:txBody>
          <a:bodyPr wrap="square" rtlCol="0">
            <a:spAutoFit/>
          </a:bodyPr>
          <a:lstStyle/>
          <a:p>
            <a:r>
              <a:rPr lang="en-US" altLang="zh-CN" sz="2400" b="1" dirty="0"/>
              <a:t>Reference: </a:t>
            </a:r>
            <a:endParaRPr lang="zh-CN" altLang="en-US" sz="2400" b="1" dirty="0"/>
          </a:p>
        </p:txBody>
      </p:sp>
      <p:sp>
        <p:nvSpPr>
          <p:cNvPr id="11" name="文本框 10">
            <a:extLst>
              <a:ext uri="{FF2B5EF4-FFF2-40B4-BE49-F238E27FC236}">
                <a16:creationId xmlns:a16="http://schemas.microsoft.com/office/drawing/2014/main" id="{CF4EAEA9-C2F4-6717-0D76-D7ABF547A0DC}"/>
              </a:ext>
            </a:extLst>
          </p:cNvPr>
          <p:cNvSpPr txBox="1"/>
          <p:nvPr/>
        </p:nvSpPr>
        <p:spPr>
          <a:xfrm>
            <a:off x="849085" y="1446265"/>
            <a:ext cx="11248572" cy="2062103"/>
          </a:xfrm>
          <a:prstGeom prst="rect">
            <a:avLst/>
          </a:prstGeom>
          <a:noFill/>
        </p:spPr>
        <p:txBody>
          <a:bodyPr wrap="square" rtlCol="0">
            <a:spAutoFit/>
          </a:bodyPr>
          <a:lstStyle/>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Ke B, Obukhov A, Huang S, et al. Repurposing diffusion-based image generators for monocular depth estimation[C]//Proceedings of the IEEE/CVF Conference on Computer Vision and Pattern Recognition. 2024: 9492-9502.Duan Y, Guo X, Zhu Z. </a:t>
            </a:r>
          </a:p>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Rombach R, </a:t>
            </a:r>
            <a:r>
              <a:rPr lang="en-US" altLang="zh-CN" sz="1600" spc="-10" dirty="0" err="1">
                <a:latin typeface="Times New Roman" panose="02020603050405020304" pitchFamily="18" charset="0"/>
                <a:cs typeface="Times New Roman" panose="02020603050405020304" pitchFamily="18" charset="0"/>
              </a:rPr>
              <a:t>Blattmann</a:t>
            </a:r>
            <a:r>
              <a:rPr lang="en-US" altLang="zh-CN" sz="1600" spc="-10" dirty="0">
                <a:latin typeface="Times New Roman" panose="02020603050405020304" pitchFamily="18" charset="0"/>
                <a:cs typeface="Times New Roman" panose="02020603050405020304" pitchFamily="18" charset="0"/>
              </a:rPr>
              <a:t> A, Lorenz D, et al. High-resolution image synthesis with latent diffusion models[C]//Proceedings of the IEEE/CVF conference on computer vision and pattern recognition. </a:t>
            </a:r>
            <a:r>
              <a:rPr lang="zh-CN" altLang="en-US" sz="1600" spc="-10" dirty="0">
                <a:latin typeface="Times New Roman" panose="02020603050405020304" pitchFamily="18" charset="0"/>
                <a:cs typeface="Times New Roman" panose="02020603050405020304" pitchFamily="18" charset="0"/>
              </a:rPr>
              <a:t> </a:t>
            </a:r>
            <a:r>
              <a:rPr lang="en-US" altLang="zh-CN" sz="1600" spc="-10" dirty="0">
                <a:latin typeface="Times New Roman" panose="02020603050405020304" pitchFamily="18" charset="0"/>
                <a:cs typeface="Times New Roman" panose="02020603050405020304" pitchFamily="18" charset="0"/>
              </a:rPr>
              <a:t>2022: 10684-10695.</a:t>
            </a:r>
          </a:p>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Peebles W, Xie S. Scalable diffusion models with transformers[C]//Proceedings of the IEEE/CVF international conference on computer vision. 2023: 4195-4205.</a:t>
            </a:r>
          </a:p>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Ho J, Jain A, </a:t>
            </a:r>
            <a:r>
              <a:rPr lang="en-US" altLang="zh-CN" sz="1600" spc="-10" dirty="0" err="1">
                <a:latin typeface="Times New Roman" panose="02020603050405020304" pitchFamily="18" charset="0"/>
                <a:cs typeface="Times New Roman" panose="02020603050405020304" pitchFamily="18" charset="0"/>
              </a:rPr>
              <a:t>Abbeel</a:t>
            </a:r>
            <a:r>
              <a:rPr lang="en-US" altLang="zh-CN" sz="1600" spc="-10" dirty="0">
                <a:latin typeface="Times New Roman" panose="02020603050405020304" pitchFamily="18" charset="0"/>
                <a:cs typeface="Times New Roman" panose="02020603050405020304" pitchFamily="18" charset="0"/>
              </a:rPr>
              <a:t> P. Denoising diffusion probabilistic models[J]. Advances in neural information processing systems, 2020, 33: 6840-6851.</a:t>
            </a:r>
          </a:p>
        </p:txBody>
      </p:sp>
      <p:sp>
        <p:nvSpPr>
          <p:cNvPr id="14" name="文本框 13">
            <a:extLst>
              <a:ext uri="{FF2B5EF4-FFF2-40B4-BE49-F238E27FC236}">
                <a16:creationId xmlns:a16="http://schemas.microsoft.com/office/drawing/2014/main" id="{75316BC7-F621-8640-C8CD-9AD167B7CAF8}"/>
              </a:ext>
            </a:extLst>
          </p:cNvPr>
          <p:cNvSpPr txBox="1"/>
          <p:nvPr/>
        </p:nvSpPr>
        <p:spPr>
          <a:xfrm>
            <a:off x="703943" y="3428998"/>
            <a:ext cx="1836057" cy="461665"/>
          </a:xfrm>
          <a:prstGeom prst="rect">
            <a:avLst/>
          </a:prstGeom>
          <a:noFill/>
        </p:spPr>
        <p:txBody>
          <a:bodyPr wrap="square" rtlCol="0">
            <a:spAutoFit/>
          </a:bodyPr>
          <a:lstStyle/>
          <a:p>
            <a:r>
              <a:rPr lang="en-US" altLang="zh-CN" sz="2400" b="1" dirty="0"/>
              <a:t>Contact:</a:t>
            </a:r>
            <a:endParaRPr lang="zh-CN" altLang="en-US" sz="2400" b="1" dirty="0"/>
          </a:p>
        </p:txBody>
      </p:sp>
      <p:sp>
        <p:nvSpPr>
          <p:cNvPr id="15" name="文本框 14">
            <a:extLst>
              <a:ext uri="{FF2B5EF4-FFF2-40B4-BE49-F238E27FC236}">
                <a16:creationId xmlns:a16="http://schemas.microsoft.com/office/drawing/2014/main" id="{C1D3DB29-2FD3-2385-9D31-C69E167E0E7B}"/>
              </a:ext>
            </a:extLst>
          </p:cNvPr>
          <p:cNvSpPr txBox="1"/>
          <p:nvPr/>
        </p:nvSpPr>
        <p:spPr>
          <a:xfrm>
            <a:off x="849085" y="3888241"/>
            <a:ext cx="5842091" cy="646331"/>
          </a:xfrm>
          <a:prstGeom prst="rect">
            <a:avLst/>
          </a:prstGeom>
          <a:noFill/>
        </p:spPr>
        <p:txBody>
          <a:bodyPr wrap="square" rtlCol="0">
            <a:spAutoFit/>
          </a:bodyPr>
          <a:lstStyle/>
          <a:p>
            <a:r>
              <a:rPr lang="en-US" altLang="zh-CN" spc="-10" dirty="0">
                <a:latin typeface="Times New Roman" panose="02020603050405020304" pitchFamily="18" charset="0"/>
                <a:cs typeface="Times New Roman" panose="02020603050405020304" pitchFamily="18" charset="0"/>
              </a:rPr>
              <a:t>E-mail: </a:t>
            </a:r>
            <a:r>
              <a:rPr lang="en-US" altLang="zh-CN" spc="-10" dirty="0">
                <a:solidFill>
                  <a:srgbClr val="002060"/>
                </a:solidFill>
                <a:latin typeface="+mj-lt"/>
                <a:cs typeface="Times New Roman" panose="02020603050405020304" pitchFamily="18" charset="0"/>
                <a:hlinkClick r:id="rId2">
                  <a:extLst>
                    <a:ext uri="{A12FA001-AC4F-418D-AE19-62706E023703}">
                      <ahyp:hlinkClr xmlns:ahyp="http://schemas.microsoft.com/office/drawing/2018/hyperlinkcolor" val="tx"/>
                    </a:ext>
                  </a:extLst>
                </a:hlinkClick>
              </a:rPr>
              <a:t>Haruko386@outlook.com</a:t>
            </a:r>
            <a:endParaRPr lang="en-US" altLang="zh-CN" spc="-10" dirty="0">
              <a:solidFill>
                <a:srgbClr val="002060"/>
              </a:solidFill>
              <a:latin typeface="+mj-lt"/>
              <a:cs typeface="Times New Roman" panose="02020603050405020304" pitchFamily="18" charset="0"/>
            </a:endParaRPr>
          </a:p>
          <a:p>
            <a:r>
              <a:rPr lang="en-US" altLang="zh-CN" spc="-10" dirty="0">
                <a:latin typeface="Times New Roman" panose="02020603050405020304" pitchFamily="18" charset="0"/>
                <a:cs typeface="Times New Roman" panose="02020603050405020304" pitchFamily="18" charset="0"/>
              </a:rPr>
              <a:t>Github: </a:t>
            </a:r>
            <a:r>
              <a:rPr lang="en-US" altLang="zh-CN" spc="-10" dirty="0">
                <a:solidFill>
                  <a:srgbClr val="002060"/>
                </a:solidFill>
                <a:latin typeface="+mj-lt"/>
                <a:cs typeface="Times New Roman" panose="02020603050405020304" pitchFamily="18" charset="0"/>
                <a:hlinkClick r:id="rId3">
                  <a:extLst>
                    <a:ext uri="{A12FA001-AC4F-418D-AE19-62706E023703}">
                      <ahyp:hlinkClr xmlns:ahyp="http://schemas.microsoft.com/office/drawing/2018/hyperlinkcolor" val="tx"/>
                    </a:ext>
                  </a:extLst>
                </a:hlinkClick>
              </a:rPr>
              <a:t>github.com/Haruko386</a:t>
            </a:r>
            <a:endParaRPr lang="en-US" altLang="zh-CN" spc="-10" dirty="0">
              <a:solidFill>
                <a:srgbClr val="002060"/>
              </a:solidFill>
              <a:latin typeface="+mj-lt"/>
              <a:cs typeface="Times New Roman" panose="02020603050405020304" pitchFamily="18" charset="0"/>
            </a:endParaRPr>
          </a:p>
        </p:txBody>
      </p:sp>
      <p:pic>
        <p:nvPicPr>
          <p:cNvPr id="19" name="图片 18">
            <a:extLst>
              <a:ext uri="{FF2B5EF4-FFF2-40B4-BE49-F238E27FC236}">
                <a16:creationId xmlns:a16="http://schemas.microsoft.com/office/drawing/2014/main" id="{7440F566-AED8-A947-51A1-4C70A915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691" y="3657410"/>
            <a:ext cx="2711751" cy="2033813"/>
          </a:xfrm>
          <a:prstGeom prst="rect">
            <a:avLst/>
          </a:prstGeom>
        </p:spPr>
      </p:pic>
      <p:sp>
        <p:nvSpPr>
          <p:cNvPr id="2" name="文本框 1">
            <a:extLst>
              <a:ext uri="{FF2B5EF4-FFF2-40B4-BE49-F238E27FC236}">
                <a16:creationId xmlns:a16="http://schemas.microsoft.com/office/drawing/2014/main" id="{96DCCF1A-4BB5-9DC8-EAD6-65F78C665E9E}"/>
              </a:ext>
            </a:extLst>
          </p:cNvPr>
          <p:cNvSpPr txBox="1"/>
          <p:nvPr/>
        </p:nvSpPr>
        <p:spPr>
          <a:xfrm>
            <a:off x="703943" y="4580738"/>
            <a:ext cx="4468558" cy="461665"/>
          </a:xfrm>
          <a:prstGeom prst="rect">
            <a:avLst/>
          </a:prstGeom>
          <a:noFill/>
        </p:spPr>
        <p:txBody>
          <a:bodyPr wrap="square" rtlCol="0">
            <a:spAutoFit/>
          </a:bodyPr>
          <a:lstStyle/>
          <a:p>
            <a:r>
              <a:rPr lang="en-US" altLang="zh-CN" sz="2400" b="1" dirty="0"/>
              <a:t>Training live show:</a:t>
            </a:r>
            <a:endParaRPr lang="zh-CN" altLang="en-US" sz="2400" b="1" dirty="0"/>
          </a:p>
        </p:txBody>
      </p:sp>
      <p:sp>
        <p:nvSpPr>
          <p:cNvPr id="3" name="文本框 2">
            <a:extLst>
              <a:ext uri="{FF2B5EF4-FFF2-40B4-BE49-F238E27FC236}">
                <a16:creationId xmlns:a16="http://schemas.microsoft.com/office/drawing/2014/main" id="{DFB9E445-8C2D-6B7E-637E-681AC19A54C7}"/>
              </a:ext>
            </a:extLst>
          </p:cNvPr>
          <p:cNvSpPr txBox="1"/>
          <p:nvPr/>
        </p:nvSpPr>
        <p:spPr>
          <a:xfrm>
            <a:off x="849085" y="5042403"/>
            <a:ext cx="5842091" cy="646331"/>
          </a:xfrm>
          <a:prstGeom prst="rect">
            <a:avLst/>
          </a:prstGeom>
          <a:noFill/>
        </p:spPr>
        <p:txBody>
          <a:bodyPr wrap="square" rtlCol="0">
            <a:spAutoFit/>
          </a:bodyPr>
          <a:lstStyle/>
          <a:p>
            <a:r>
              <a:rPr lang="en-US" altLang="zh-CN" spc="-10" dirty="0" err="1">
                <a:latin typeface="Times New Roman" panose="02020603050405020304" pitchFamily="18" charset="0"/>
                <a:cs typeface="Times New Roman" panose="02020603050405020304" pitchFamily="18" charset="0"/>
              </a:rPr>
              <a:t>Wandb</a:t>
            </a:r>
            <a:r>
              <a:rPr lang="en-US" altLang="zh-CN" spc="-10" dirty="0">
                <a:latin typeface="Times New Roman" panose="02020603050405020304" pitchFamily="18" charset="0"/>
                <a:cs typeface="Times New Roman" panose="02020603050405020304" pitchFamily="18" charset="0"/>
              </a:rPr>
              <a:t>: </a:t>
            </a:r>
            <a:r>
              <a:rPr lang="en-US" altLang="zh-CN" spc="-10" dirty="0">
                <a:solidFill>
                  <a:srgbClr val="002060"/>
                </a:solidFill>
                <a:latin typeface="+mj-lt"/>
                <a:cs typeface="Times New Roman" panose="02020603050405020304" pitchFamily="18" charset="0"/>
                <a:hlinkClick r:id="rId5"/>
              </a:rPr>
              <a:t>https://wandb.ai/jw34617-shenyang-jianzhu-university/marigold/runs/vhifgqg7?nw=nwuserjw34617</a:t>
            </a:r>
            <a:endParaRPr lang="en-US" altLang="zh-CN" spc="-10" dirty="0">
              <a:solidFill>
                <a:srgbClr val="002060"/>
              </a:solidFill>
              <a:latin typeface="+mj-lt"/>
              <a:cs typeface="Times New Roman" panose="02020603050405020304" pitchFamily="18" charset="0"/>
            </a:endParaRPr>
          </a:p>
        </p:txBody>
      </p:sp>
    </p:spTree>
    <p:extLst>
      <p:ext uri="{BB962C8B-B14F-4D97-AF65-F5344CB8AC3E}">
        <p14:creationId xmlns:p14="http://schemas.microsoft.com/office/powerpoint/2010/main" val="1764477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C7C99-C1E6-90DC-ACF2-B5048175BE20}"/>
              </a:ext>
            </a:extLst>
          </p:cNvPr>
          <p:cNvSpPr>
            <a:spLocks noGrp="1"/>
          </p:cNvSpPr>
          <p:nvPr>
            <p:ph type="title"/>
          </p:nvPr>
        </p:nvSpPr>
        <p:spPr/>
        <p:txBody>
          <a:bodyPr/>
          <a:lstStyle/>
          <a:p>
            <a:r>
              <a:rPr lang="en-US" altLang="zh-CN" dirty="0"/>
              <a:t>What is </a:t>
            </a:r>
            <a:r>
              <a:rPr lang="en-US" altLang="zh-CN" b="1" dirty="0"/>
              <a:t>DDPM</a:t>
            </a:r>
            <a:r>
              <a:rPr lang="en-US" altLang="zh-CN" dirty="0"/>
              <a:t>?</a:t>
            </a:r>
            <a:endParaRPr lang="zh-CN" altLang="en-US" dirty="0"/>
          </a:p>
        </p:txBody>
      </p:sp>
      <p:sp>
        <p:nvSpPr>
          <p:cNvPr id="4" name="日期占位符 3">
            <a:extLst>
              <a:ext uri="{FF2B5EF4-FFF2-40B4-BE49-F238E27FC236}">
                <a16:creationId xmlns:a16="http://schemas.microsoft.com/office/drawing/2014/main" id="{08936B39-D638-08DC-53AF-B8806EC47CE7}"/>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D3812E4D-D607-9C3E-8778-8270E07568EE}"/>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7AB62E52-3EB1-BFE5-7786-4887792AD49D}"/>
              </a:ext>
            </a:extLst>
          </p:cNvPr>
          <p:cNvSpPr>
            <a:spLocks noGrp="1"/>
          </p:cNvSpPr>
          <p:nvPr>
            <p:ph type="sldNum" sz="quarter" idx="12"/>
          </p:nvPr>
        </p:nvSpPr>
        <p:spPr/>
        <p:txBody>
          <a:bodyPr/>
          <a:lstStyle/>
          <a:p>
            <a:fld id="{8DE29A42-1FB3-4C8E-A734-90D396AAE855}" type="slidenum">
              <a:rPr lang="zh-CN" altLang="en-US" smtClean="0"/>
              <a:t>1</a:t>
            </a:fld>
            <a:endParaRPr lang="zh-CN" altLang="en-US"/>
          </a:p>
        </p:txBody>
      </p:sp>
      <p:sp>
        <p:nvSpPr>
          <p:cNvPr id="3" name="object 9">
            <a:extLst>
              <a:ext uri="{FF2B5EF4-FFF2-40B4-BE49-F238E27FC236}">
                <a16:creationId xmlns:a16="http://schemas.microsoft.com/office/drawing/2014/main" id="{71625916-D25E-640E-8A54-C3604701D0CB}"/>
              </a:ext>
            </a:extLst>
          </p:cNvPr>
          <p:cNvSpPr/>
          <p:nvPr/>
        </p:nvSpPr>
        <p:spPr>
          <a:xfrm>
            <a:off x="3856038" y="4561698"/>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6">
                <a:lumMod val="75000"/>
              </a:schemeClr>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13">
            <a:extLst>
              <a:ext uri="{FF2B5EF4-FFF2-40B4-BE49-F238E27FC236}">
                <a16:creationId xmlns:a16="http://schemas.microsoft.com/office/drawing/2014/main" id="{C776BF90-0D20-2493-DDFE-611A168EE895}"/>
              </a:ext>
            </a:extLst>
          </p:cNvPr>
          <p:cNvSpPr/>
          <p:nvPr/>
        </p:nvSpPr>
        <p:spPr>
          <a:xfrm>
            <a:off x="7188771" y="5128306"/>
            <a:ext cx="958850"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nvGrpSpPr>
          <p:cNvPr id="8" name="object 2">
            <a:extLst>
              <a:ext uri="{FF2B5EF4-FFF2-40B4-BE49-F238E27FC236}">
                <a16:creationId xmlns:a16="http://schemas.microsoft.com/office/drawing/2014/main" id="{F40D3002-C7DE-2071-0C2B-508EA02DE0E1}"/>
              </a:ext>
            </a:extLst>
          </p:cNvPr>
          <p:cNvGrpSpPr/>
          <p:nvPr/>
        </p:nvGrpSpPr>
        <p:grpSpPr>
          <a:xfrm>
            <a:off x="4107244" y="5090699"/>
            <a:ext cx="586740" cy="581025"/>
            <a:chOff x="4123944" y="5239511"/>
            <a:chExt cx="586740" cy="581025"/>
          </a:xfrm>
        </p:grpSpPr>
        <p:pic>
          <p:nvPicPr>
            <p:cNvPr id="84" name="object 3">
              <a:extLst>
                <a:ext uri="{FF2B5EF4-FFF2-40B4-BE49-F238E27FC236}">
                  <a16:creationId xmlns:a16="http://schemas.microsoft.com/office/drawing/2014/main" id="{CDB6967A-9999-482C-C73D-4A5199D60874}"/>
                </a:ext>
              </a:extLst>
            </p:cNvPr>
            <p:cNvPicPr/>
            <p:nvPr/>
          </p:nvPicPr>
          <p:blipFill>
            <a:blip r:embed="rId2" cstate="print"/>
            <a:stretch>
              <a:fillRect/>
            </a:stretch>
          </p:blipFill>
          <p:spPr>
            <a:xfrm>
              <a:off x="4127962" y="5241453"/>
              <a:ext cx="574683" cy="570664"/>
            </a:xfrm>
            <a:prstGeom prst="rect">
              <a:avLst/>
            </a:prstGeom>
          </p:spPr>
        </p:pic>
        <p:sp>
          <p:nvSpPr>
            <p:cNvPr id="85" name="object 4">
              <a:extLst>
                <a:ext uri="{FF2B5EF4-FFF2-40B4-BE49-F238E27FC236}">
                  <a16:creationId xmlns:a16="http://schemas.microsoft.com/office/drawing/2014/main" id="{1088859D-C8E3-C124-E928-5F9F1D21C69B}"/>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9" name="object 16">
            <a:extLst>
              <a:ext uri="{FF2B5EF4-FFF2-40B4-BE49-F238E27FC236}">
                <a16:creationId xmlns:a16="http://schemas.microsoft.com/office/drawing/2014/main" id="{18754050-FD7D-745F-A62E-F5547782DDA8}"/>
              </a:ext>
            </a:extLst>
          </p:cNvPr>
          <p:cNvPicPr/>
          <p:nvPr/>
        </p:nvPicPr>
        <p:blipFill>
          <a:blip r:embed="rId3" cstate="print"/>
          <a:stretch>
            <a:fillRect/>
          </a:stretch>
        </p:blipFill>
        <p:spPr>
          <a:xfrm>
            <a:off x="2361126" y="2395137"/>
            <a:ext cx="229705" cy="169428"/>
          </a:xfrm>
          <a:prstGeom prst="rect">
            <a:avLst/>
          </a:prstGeom>
        </p:spPr>
      </p:pic>
      <p:grpSp>
        <p:nvGrpSpPr>
          <p:cNvPr id="10" name="object 17">
            <a:extLst>
              <a:ext uri="{FF2B5EF4-FFF2-40B4-BE49-F238E27FC236}">
                <a16:creationId xmlns:a16="http://schemas.microsoft.com/office/drawing/2014/main" id="{9793B103-B07F-0936-077A-DB7641A0D757}"/>
              </a:ext>
            </a:extLst>
          </p:cNvPr>
          <p:cNvGrpSpPr/>
          <p:nvPr/>
        </p:nvGrpSpPr>
        <p:grpSpPr>
          <a:xfrm>
            <a:off x="4189911" y="2395137"/>
            <a:ext cx="356901" cy="167844"/>
            <a:chOff x="4206611" y="2543949"/>
            <a:chExt cx="356901" cy="167844"/>
          </a:xfrm>
        </p:grpSpPr>
        <p:pic>
          <p:nvPicPr>
            <p:cNvPr id="82" name="object 18">
              <a:extLst>
                <a:ext uri="{FF2B5EF4-FFF2-40B4-BE49-F238E27FC236}">
                  <a16:creationId xmlns:a16="http://schemas.microsoft.com/office/drawing/2014/main" id="{ED347BF6-D3D3-0EA3-250F-9688225393CF}"/>
                </a:ext>
              </a:extLst>
            </p:cNvPr>
            <p:cNvPicPr/>
            <p:nvPr/>
          </p:nvPicPr>
          <p:blipFill>
            <a:blip r:embed="rId4" cstate="print"/>
            <a:stretch>
              <a:fillRect/>
            </a:stretch>
          </p:blipFill>
          <p:spPr>
            <a:xfrm>
              <a:off x="4206611" y="2543949"/>
              <a:ext cx="202565" cy="167844"/>
            </a:xfrm>
            <a:prstGeom prst="rect">
              <a:avLst/>
            </a:prstGeom>
          </p:spPr>
        </p:pic>
        <p:sp>
          <p:nvSpPr>
            <p:cNvPr id="83" name="object 19">
              <a:extLst>
                <a:ext uri="{FF2B5EF4-FFF2-40B4-BE49-F238E27FC236}">
                  <a16:creationId xmlns:a16="http://schemas.microsoft.com/office/drawing/2014/main" id="{D2F088AE-2ACB-0065-0EDF-CD26176791F4}"/>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11" name="object 20">
            <a:extLst>
              <a:ext uri="{FF2B5EF4-FFF2-40B4-BE49-F238E27FC236}">
                <a16:creationId xmlns:a16="http://schemas.microsoft.com/office/drawing/2014/main" id="{B350D7C2-9A1B-6BB2-496D-FA2743015025}"/>
              </a:ext>
            </a:extLst>
          </p:cNvPr>
          <p:cNvPicPr/>
          <p:nvPr/>
        </p:nvPicPr>
        <p:blipFill>
          <a:blip r:embed="rId5" cstate="print"/>
          <a:stretch>
            <a:fillRect/>
          </a:stretch>
        </p:blipFill>
        <p:spPr>
          <a:xfrm>
            <a:off x="4592644" y="2449766"/>
            <a:ext cx="64344" cy="110840"/>
          </a:xfrm>
          <a:prstGeom prst="rect">
            <a:avLst/>
          </a:prstGeom>
        </p:spPr>
      </p:pic>
      <p:pic>
        <p:nvPicPr>
          <p:cNvPr id="12" name="object 21">
            <a:extLst>
              <a:ext uri="{FF2B5EF4-FFF2-40B4-BE49-F238E27FC236}">
                <a16:creationId xmlns:a16="http://schemas.microsoft.com/office/drawing/2014/main" id="{AD506518-7C1F-5A96-2106-2B491E69FBD0}"/>
              </a:ext>
            </a:extLst>
          </p:cNvPr>
          <p:cNvPicPr/>
          <p:nvPr/>
        </p:nvPicPr>
        <p:blipFill>
          <a:blip r:embed="rId6" cstate="print"/>
          <a:stretch>
            <a:fillRect/>
          </a:stretch>
        </p:blipFill>
        <p:spPr>
          <a:xfrm>
            <a:off x="7592700" y="2394165"/>
            <a:ext cx="200371" cy="168453"/>
          </a:xfrm>
          <a:prstGeom prst="rect">
            <a:avLst/>
          </a:prstGeom>
        </p:spPr>
      </p:pic>
      <p:sp>
        <p:nvSpPr>
          <p:cNvPr id="13" name="object 22">
            <a:extLst>
              <a:ext uri="{FF2B5EF4-FFF2-40B4-BE49-F238E27FC236}">
                <a16:creationId xmlns:a16="http://schemas.microsoft.com/office/drawing/2014/main" id="{F6530541-EECE-A43B-E945-0F9968F7286B}"/>
              </a:ext>
            </a:extLst>
          </p:cNvPr>
          <p:cNvSpPr/>
          <p:nvPr/>
        </p:nvSpPr>
        <p:spPr>
          <a:xfrm>
            <a:off x="8535007" y="1774508"/>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23">
            <a:extLst>
              <a:ext uri="{FF2B5EF4-FFF2-40B4-BE49-F238E27FC236}">
                <a16:creationId xmlns:a16="http://schemas.microsoft.com/office/drawing/2014/main" id="{8463CC66-0184-77C0-14D5-A30AEC5543E0}"/>
              </a:ext>
            </a:extLst>
          </p:cNvPr>
          <p:cNvSpPr/>
          <p:nvPr/>
        </p:nvSpPr>
        <p:spPr>
          <a:xfrm>
            <a:off x="8613340" y="1774508"/>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24">
            <a:extLst>
              <a:ext uri="{FF2B5EF4-FFF2-40B4-BE49-F238E27FC236}">
                <a16:creationId xmlns:a16="http://schemas.microsoft.com/office/drawing/2014/main" id="{54DB11EE-F7EF-B3D8-A911-38CE15B2B867}"/>
              </a:ext>
            </a:extLst>
          </p:cNvPr>
          <p:cNvSpPr/>
          <p:nvPr/>
        </p:nvSpPr>
        <p:spPr>
          <a:xfrm>
            <a:off x="8692467" y="1774508"/>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6" name="object 25">
            <a:extLst>
              <a:ext uri="{FF2B5EF4-FFF2-40B4-BE49-F238E27FC236}">
                <a16:creationId xmlns:a16="http://schemas.microsoft.com/office/drawing/2014/main" id="{49DB0A9D-EB53-9E88-9E11-2CC5D7144F3C}"/>
              </a:ext>
            </a:extLst>
          </p:cNvPr>
          <p:cNvPicPr/>
          <p:nvPr/>
        </p:nvPicPr>
        <p:blipFill>
          <a:blip r:embed="rId7" cstate="print"/>
          <a:stretch>
            <a:fillRect/>
          </a:stretch>
        </p:blipFill>
        <p:spPr>
          <a:xfrm>
            <a:off x="9507097" y="2395137"/>
            <a:ext cx="262473" cy="165470"/>
          </a:xfrm>
          <a:prstGeom prst="rect">
            <a:avLst/>
          </a:prstGeom>
        </p:spPr>
      </p:pic>
      <p:pic>
        <p:nvPicPr>
          <p:cNvPr id="17" name="object 26">
            <a:extLst>
              <a:ext uri="{FF2B5EF4-FFF2-40B4-BE49-F238E27FC236}">
                <a16:creationId xmlns:a16="http://schemas.microsoft.com/office/drawing/2014/main" id="{AAF24361-7D08-C18A-5C84-AD795B7447CB}"/>
              </a:ext>
            </a:extLst>
          </p:cNvPr>
          <p:cNvPicPr/>
          <p:nvPr/>
        </p:nvPicPr>
        <p:blipFill>
          <a:blip r:embed="rId8">
            <a:extLst>
              <a:ext uri="{28A0092B-C50C-407E-A947-70E740481C1C}">
                <a14:useLocalDpi xmlns:a14="http://schemas.microsoft.com/office/drawing/2010/main" val="0"/>
              </a:ext>
            </a:extLst>
          </a:blip>
          <a:srcRect/>
          <a:stretch/>
        </p:blipFill>
        <p:spPr>
          <a:xfrm>
            <a:off x="1973644" y="1307369"/>
            <a:ext cx="960119" cy="960119"/>
          </a:xfrm>
          <a:prstGeom prst="rect">
            <a:avLst/>
          </a:prstGeom>
        </p:spPr>
      </p:pic>
      <p:pic>
        <p:nvPicPr>
          <p:cNvPr id="18" name="object 27">
            <a:extLst>
              <a:ext uri="{FF2B5EF4-FFF2-40B4-BE49-F238E27FC236}">
                <a16:creationId xmlns:a16="http://schemas.microsoft.com/office/drawing/2014/main" id="{06AC3B46-592F-5E7F-C8F7-F97FB51C4E92}"/>
              </a:ext>
            </a:extLst>
          </p:cNvPr>
          <p:cNvPicPr/>
          <p:nvPr/>
        </p:nvPicPr>
        <p:blipFill>
          <a:blip r:embed="rId9">
            <a:extLst>
              <a:ext uri="{28A0092B-C50C-407E-A947-70E740481C1C}">
                <a14:useLocalDpi xmlns:a14="http://schemas.microsoft.com/office/drawing/2010/main" val="0"/>
              </a:ext>
            </a:extLst>
          </a:blip>
          <a:srcRect/>
          <a:stretch/>
        </p:blipFill>
        <p:spPr>
          <a:xfrm>
            <a:off x="3919791" y="1307369"/>
            <a:ext cx="960119" cy="960119"/>
          </a:xfrm>
          <a:prstGeom prst="rect">
            <a:avLst/>
          </a:prstGeom>
        </p:spPr>
      </p:pic>
      <p:pic>
        <p:nvPicPr>
          <p:cNvPr id="19" name="object 28">
            <a:extLst>
              <a:ext uri="{FF2B5EF4-FFF2-40B4-BE49-F238E27FC236}">
                <a16:creationId xmlns:a16="http://schemas.microsoft.com/office/drawing/2014/main" id="{8F998C19-ABF8-3BF5-2441-4CE55F2DB1E5}"/>
              </a:ext>
            </a:extLst>
          </p:cNvPr>
          <p:cNvPicPr/>
          <p:nvPr/>
        </p:nvPicPr>
        <p:blipFill>
          <a:blip r:embed="rId10">
            <a:extLst>
              <a:ext uri="{28A0092B-C50C-407E-A947-70E740481C1C}">
                <a14:useLocalDpi xmlns:a14="http://schemas.microsoft.com/office/drawing/2010/main" val="0"/>
              </a:ext>
            </a:extLst>
          </a:blip>
          <a:srcRect/>
          <a:stretch/>
        </p:blipFill>
        <p:spPr>
          <a:xfrm>
            <a:off x="7188771" y="1306607"/>
            <a:ext cx="961643" cy="961643"/>
          </a:xfrm>
          <a:prstGeom prst="rect">
            <a:avLst/>
          </a:prstGeom>
        </p:spPr>
      </p:pic>
      <p:pic>
        <p:nvPicPr>
          <p:cNvPr id="20" name="object 29">
            <a:extLst>
              <a:ext uri="{FF2B5EF4-FFF2-40B4-BE49-F238E27FC236}">
                <a16:creationId xmlns:a16="http://schemas.microsoft.com/office/drawing/2014/main" id="{5C2679AE-3D8F-7F13-D64C-C2904916EEFE}"/>
              </a:ext>
            </a:extLst>
          </p:cNvPr>
          <p:cNvPicPr/>
          <p:nvPr/>
        </p:nvPicPr>
        <p:blipFill>
          <a:blip r:embed="rId11">
            <a:extLst>
              <a:ext uri="{28A0092B-C50C-407E-A947-70E740481C1C}">
                <a14:useLocalDpi xmlns:a14="http://schemas.microsoft.com/office/drawing/2010/main" val="0"/>
              </a:ext>
            </a:extLst>
          </a:blip>
          <a:srcRect/>
          <a:stretch/>
        </p:blipFill>
        <p:spPr>
          <a:xfrm>
            <a:off x="9134919" y="1306607"/>
            <a:ext cx="961643" cy="961643"/>
          </a:xfrm>
          <a:prstGeom prst="rect">
            <a:avLst/>
          </a:prstGeom>
        </p:spPr>
      </p:pic>
      <p:sp>
        <p:nvSpPr>
          <p:cNvPr id="21" name="object 30">
            <a:extLst>
              <a:ext uri="{FF2B5EF4-FFF2-40B4-BE49-F238E27FC236}">
                <a16:creationId xmlns:a16="http://schemas.microsoft.com/office/drawing/2014/main" id="{24FE9AD7-9CA3-6CB6-8E7B-0F4FF0354592}"/>
              </a:ext>
            </a:extLst>
          </p:cNvPr>
          <p:cNvSpPr txBox="1"/>
          <p:nvPr/>
        </p:nvSpPr>
        <p:spPr>
          <a:xfrm>
            <a:off x="1240727" y="1622457"/>
            <a:ext cx="505459" cy="330835"/>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22" name="object 31">
            <a:extLst>
              <a:ext uri="{FF2B5EF4-FFF2-40B4-BE49-F238E27FC236}">
                <a16:creationId xmlns:a16="http://schemas.microsoft.com/office/drawing/2014/main" id="{46E6D986-917A-044E-AC2D-D98CFA1E31CF}"/>
              </a:ext>
            </a:extLst>
          </p:cNvPr>
          <p:cNvSpPr txBox="1"/>
          <p:nvPr/>
        </p:nvSpPr>
        <p:spPr>
          <a:xfrm>
            <a:off x="10342943" y="1622457"/>
            <a:ext cx="608330" cy="330835"/>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23" name="object 32">
            <a:extLst>
              <a:ext uri="{FF2B5EF4-FFF2-40B4-BE49-F238E27FC236}">
                <a16:creationId xmlns:a16="http://schemas.microsoft.com/office/drawing/2014/main" id="{92E3FF94-9207-B0A3-800E-00E94F9CA2AE}"/>
              </a:ext>
            </a:extLst>
          </p:cNvPr>
          <p:cNvSpPr/>
          <p:nvPr/>
        </p:nvSpPr>
        <p:spPr>
          <a:xfrm>
            <a:off x="8794306" y="1736502"/>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33">
            <a:extLst>
              <a:ext uri="{FF2B5EF4-FFF2-40B4-BE49-F238E27FC236}">
                <a16:creationId xmlns:a16="http://schemas.microsoft.com/office/drawing/2014/main" id="{70F5312B-AEAF-447C-746A-811ACDA0E748}"/>
              </a:ext>
            </a:extLst>
          </p:cNvPr>
          <p:cNvSpPr/>
          <p:nvPr/>
        </p:nvSpPr>
        <p:spPr>
          <a:xfrm>
            <a:off x="8228902" y="178895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34">
            <a:extLst>
              <a:ext uri="{FF2B5EF4-FFF2-40B4-BE49-F238E27FC236}">
                <a16:creationId xmlns:a16="http://schemas.microsoft.com/office/drawing/2014/main" id="{5F192658-4DA2-7055-D364-C4AE820695B3}"/>
              </a:ext>
            </a:extLst>
          </p:cNvPr>
          <p:cNvSpPr/>
          <p:nvPr/>
        </p:nvSpPr>
        <p:spPr>
          <a:xfrm>
            <a:off x="3316831" y="1774508"/>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35">
            <a:extLst>
              <a:ext uri="{FF2B5EF4-FFF2-40B4-BE49-F238E27FC236}">
                <a16:creationId xmlns:a16="http://schemas.microsoft.com/office/drawing/2014/main" id="{7E16CAEF-E23D-12A6-0CDB-6C37E05CAC48}"/>
              </a:ext>
            </a:extLst>
          </p:cNvPr>
          <p:cNvSpPr/>
          <p:nvPr/>
        </p:nvSpPr>
        <p:spPr>
          <a:xfrm>
            <a:off x="3395164" y="1774508"/>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36">
            <a:extLst>
              <a:ext uri="{FF2B5EF4-FFF2-40B4-BE49-F238E27FC236}">
                <a16:creationId xmlns:a16="http://schemas.microsoft.com/office/drawing/2014/main" id="{72C3A4C8-873A-D8C3-8143-481A532ED0CC}"/>
              </a:ext>
            </a:extLst>
          </p:cNvPr>
          <p:cNvSpPr/>
          <p:nvPr/>
        </p:nvSpPr>
        <p:spPr>
          <a:xfrm>
            <a:off x="3474291" y="1774508"/>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37">
            <a:extLst>
              <a:ext uri="{FF2B5EF4-FFF2-40B4-BE49-F238E27FC236}">
                <a16:creationId xmlns:a16="http://schemas.microsoft.com/office/drawing/2014/main" id="{5463AE7D-267A-17DC-5B5A-639ED777278B}"/>
              </a:ext>
            </a:extLst>
          </p:cNvPr>
          <p:cNvSpPr/>
          <p:nvPr/>
        </p:nvSpPr>
        <p:spPr>
          <a:xfrm>
            <a:off x="3576129" y="1736502"/>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38">
            <a:extLst>
              <a:ext uri="{FF2B5EF4-FFF2-40B4-BE49-F238E27FC236}">
                <a16:creationId xmlns:a16="http://schemas.microsoft.com/office/drawing/2014/main" id="{163E8B6C-2A88-1D74-B7D5-F94B305BCE14}"/>
              </a:ext>
            </a:extLst>
          </p:cNvPr>
          <p:cNvSpPr/>
          <p:nvPr/>
        </p:nvSpPr>
        <p:spPr>
          <a:xfrm>
            <a:off x="3010726" y="178895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0" name="object 39">
            <a:extLst>
              <a:ext uri="{FF2B5EF4-FFF2-40B4-BE49-F238E27FC236}">
                <a16:creationId xmlns:a16="http://schemas.microsoft.com/office/drawing/2014/main" id="{B3B72CDA-6746-9358-9181-D1EDA4732789}"/>
              </a:ext>
            </a:extLst>
          </p:cNvPr>
          <p:cNvGrpSpPr/>
          <p:nvPr/>
        </p:nvGrpSpPr>
        <p:grpSpPr>
          <a:xfrm>
            <a:off x="3121216" y="1020096"/>
            <a:ext cx="586740" cy="581025"/>
            <a:chOff x="3137916" y="1168908"/>
            <a:chExt cx="586740" cy="581025"/>
          </a:xfrm>
        </p:grpSpPr>
        <p:pic>
          <p:nvPicPr>
            <p:cNvPr id="78" name="object 40">
              <a:extLst>
                <a:ext uri="{FF2B5EF4-FFF2-40B4-BE49-F238E27FC236}">
                  <a16:creationId xmlns:a16="http://schemas.microsoft.com/office/drawing/2014/main" id="{E280517D-C371-55E1-FF84-068F0B55CE11}"/>
                </a:ext>
              </a:extLst>
            </p:cNvPr>
            <p:cNvPicPr/>
            <p:nvPr/>
          </p:nvPicPr>
          <p:blipFill>
            <a:blip r:embed="rId2" cstate="print"/>
            <a:stretch>
              <a:fillRect/>
            </a:stretch>
          </p:blipFill>
          <p:spPr>
            <a:xfrm>
              <a:off x="3141934" y="1170849"/>
              <a:ext cx="574683" cy="570664"/>
            </a:xfrm>
            <a:prstGeom prst="rect">
              <a:avLst/>
            </a:prstGeom>
          </p:spPr>
        </p:pic>
        <p:sp>
          <p:nvSpPr>
            <p:cNvPr id="79" name="object 41">
              <a:extLst>
                <a:ext uri="{FF2B5EF4-FFF2-40B4-BE49-F238E27FC236}">
                  <a16:creationId xmlns:a16="http://schemas.microsoft.com/office/drawing/2014/main" id="{748E9D54-9CAA-2230-C883-9E0F782A6B8D}"/>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0" name="object 42">
              <a:extLst>
                <a:ext uri="{FF2B5EF4-FFF2-40B4-BE49-F238E27FC236}">
                  <a16:creationId xmlns:a16="http://schemas.microsoft.com/office/drawing/2014/main" id="{A9DC60B5-0E2B-E57C-B56A-530816C9D18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1" name="object 43">
              <a:extLst>
                <a:ext uri="{FF2B5EF4-FFF2-40B4-BE49-F238E27FC236}">
                  <a16:creationId xmlns:a16="http://schemas.microsoft.com/office/drawing/2014/main" id="{3C731BCD-192D-AB5E-D521-9DE2D3580EAE}"/>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31" name="object 44">
            <a:extLst>
              <a:ext uri="{FF2B5EF4-FFF2-40B4-BE49-F238E27FC236}">
                <a16:creationId xmlns:a16="http://schemas.microsoft.com/office/drawing/2014/main" id="{5CE19DBD-0692-A8F9-7254-9F05EF218931}"/>
              </a:ext>
            </a:extLst>
          </p:cNvPr>
          <p:cNvGrpSpPr/>
          <p:nvPr/>
        </p:nvGrpSpPr>
        <p:grpSpPr>
          <a:xfrm>
            <a:off x="8360728" y="1020096"/>
            <a:ext cx="586740" cy="581025"/>
            <a:chOff x="8377428" y="1168908"/>
            <a:chExt cx="586740" cy="581025"/>
          </a:xfrm>
        </p:grpSpPr>
        <p:pic>
          <p:nvPicPr>
            <p:cNvPr id="74" name="object 45">
              <a:extLst>
                <a:ext uri="{FF2B5EF4-FFF2-40B4-BE49-F238E27FC236}">
                  <a16:creationId xmlns:a16="http://schemas.microsoft.com/office/drawing/2014/main" id="{15789FEF-1181-2615-3A7C-0CCEB51880CE}"/>
                </a:ext>
              </a:extLst>
            </p:cNvPr>
            <p:cNvPicPr/>
            <p:nvPr/>
          </p:nvPicPr>
          <p:blipFill>
            <a:blip r:embed="rId2" cstate="print"/>
            <a:stretch>
              <a:fillRect/>
            </a:stretch>
          </p:blipFill>
          <p:spPr>
            <a:xfrm>
              <a:off x="8381446" y="1170849"/>
              <a:ext cx="574683" cy="570664"/>
            </a:xfrm>
            <a:prstGeom prst="rect">
              <a:avLst/>
            </a:prstGeom>
          </p:spPr>
        </p:pic>
        <p:sp>
          <p:nvSpPr>
            <p:cNvPr id="75" name="object 46">
              <a:extLst>
                <a:ext uri="{FF2B5EF4-FFF2-40B4-BE49-F238E27FC236}">
                  <a16:creationId xmlns:a16="http://schemas.microsoft.com/office/drawing/2014/main" id="{C7935656-AEAB-5947-77F6-E8FC5E7DFB77}"/>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6" name="object 47">
              <a:extLst>
                <a:ext uri="{FF2B5EF4-FFF2-40B4-BE49-F238E27FC236}">
                  <a16:creationId xmlns:a16="http://schemas.microsoft.com/office/drawing/2014/main" id="{7B136532-EC7B-5812-8248-2D3D59531282}"/>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7" name="object 48">
              <a:extLst>
                <a:ext uri="{FF2B5EF4-FFF2-40B4-BE49-F238E27FC236}">
                  <a16:creationId xmlns:a16="http://schemas.microsoft.com/office/drawing/2014/main" id="{ECA7FD64-C9C1-CEA5-CFA5-4F1B2E2083C0}"/>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2" name="object 49">
            <a:extLst>
              <a:ext uri="{FF2B5EF4-FFF2-40B4-BE49-F238E27FC236}">
                <a16:creationId xmlns:a16="http://schemas.microsoft.com/office/drawing/2014/main" id="{4B6A26D4-3EB2-796E-AAFA-7DB28172991D}"/>
              </a:ext>
            </a:extLst>
          </p:cNvPr>
          <p:cNvSpPr txBox="1"/>
          <p:nvPr/>
        </p:nvSpPr>
        <p:spPr>
          <a:xfrm>
            <a:off x="3308414" y="1806607"/>
            <a:ext cx="19558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3" name="object 50">
            <a:extLst>
              <a:ext uri="{FF2B5EF4-FFF2-40B4-BE49-F238E27FC236}">
                <a16:creationId xmlns:a16="http://schemas.microsoft.com/office/drawing/2014/main" id="{E15CB4AF-C41F-7BBF-5100-2E1645E6185A}"/>
              </a:ext>
            </a:extLst>
          </p:cNvPr>
          <p:cNvPicPr/>
          <p:nvPr/>
        </p:nvPicPr>
        <p:blipFill>
          <a:blip r:embed="rId12" cstate="print"/>
          <a:stretch>
            <a:fillRect/>
          </a:stretch>
        </p:blipFill>
        <p:spPr>
          <a:xfrm>
            <a:off x="3299270" y="1865661"/>
            <a:ext cx="213867" cy="213867"/>
          </a:xfrm>
          <a:prstGeom prst="rect">
            <a:avLst/>
          </a:prstGeom>
        </p:spPr>
      </p:pic>
      <p:sp>
        <p:nvSpPr>
          <p:cNvPr id="34" name="object 51">
            <a:extLst>
              <a:ext uri="{FF2B5EF4-FFF2-40B4-BE49-F238E27FC236}">
                <a16:creationId xmlns:a16="http://schemas.microsoft.com/office/drawing/2014/main" id="{B7857C0D-E0B8-53A1-F109-D262D2D8C98F}"/>
              </a:ext>
            </a:extLst>
          </p:cNvPr>
          <p:cNvSpPr txBox="1"/>
          <p:nvPr/>
        </p:nvSpPr>
        <p:spPr>
          <a:xfrm>
            <a:off x="8544623" y="1806607"/>
            <a:ext cx="19558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5" name="object 52">
            <a:extLst>
              <a:ext uri="{FF2B5EF4-FFF2-40B4-BE49-F238E27FC236}">
                <a16:creationId xmlns:a16="http://schemas.microsoft.com/office/drawing/2014/main" id="{D53F60EA-8395-4EDC-69D5-B7CFE92DB0DC}"/>
              </a:ext>
            </a:extLst>
          </p:cNvPr>
          <p:cNvPicPr/>
          <p:nvPr/>
        </p:nvPicPr>
        <p:blipFill>
          <a:blip r:embed="rId12" cstate="print"/>
          <a:stretch>
            <a:fillRect/>
          </a:stretch>
        </p:blipFill>
        <p:spPr>
          <a:xfrm>
            <a:off x="8534209" y="1865661"/>
            <a:ext cx="213868" cy="213867"/>
          </a:xfrm>
          <a:prstGeom prst="rect">
            <a:avLst/>
          </a:prstGeom>
        </p:spPr>
      </p:pic>
      <p:sp>
        <p:nvSpPr>
          <p:cNvPr id="36" name="object 53">
            <a:extLst>
              <a:ext uri="{FF2B5EF4-FFF2-40B4-BE49-F238E27FC236}">
                <a16:creationId xmlns:a16="http://schemas.microsoft.com/office/drawing/2014/main" id="{93A46B22-907D-31A5-7E6A-8046A6D2C944}"/>
              </a:ext>
            </a:extLst>
          </p:cNvPr>
          <p:cNvSpPr/>
          <p:nvPr/>
        </p:nvSpPr>
        <p:spPr>
          <a:xfrm>
            <a:off x="8535007" y="3979110"/>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54">
            <a:extLst>
              <a:ext uri="{FF2B5EF4-FFF2-40B4-BE49-F238E27FC236}">
                <a16:creationId xmlns:a16="http://schemas.microsoft.com/office/drawing/2014/main" id="{C1B680A0-8A51-D928-4350-55892D606F01}"/>
              </a:ext>
            </a:extLst>
          </p:cNvPr>
          <p:cNvSpPr/>
          <p:nvPr/>
        </p:nvSpPr>
        <p:spPr>
          <a:xfrm>
            <a:off x="8613340" y="3979110"/>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55">
            <a:extLst>
              <a:ext uri="{FF2B5EF4-FFF2-40B4-BE49-F238E27FC236}">
                <a16:creationId xmlns:a16="http://schemas.microsoft.com/office/drawing/2014/main" id="{C2040634-D429-1140-53BF-0EBBBBAD4EB2}"/>
              </a:ext>
            </a:extLst>
          </p:cNvPr>
          <p:cNvSpPr/>
          <p:nvPr/>
        </p:nvSpPr>
        <p:spPr>
          <a:xfrm>
            <a:off x="8692467" y="3979110"/>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9" name="object 56">
            <a:extLst>
              <a:ext uri="{FF2B5EF4-FFF2-40B4-BE49-F238E27FC236}">
                <a16:creationId xmlns:a16="http://schemas.microsoft.com/office/drawing/2014/main" id="{691976F5-A915-4BD3-A522-5594B0019587}"/>
              </a:ext>
            </a:extLst>
          </p:cNvPr>
          <p:cNvPicPr/>
          <p:nvPr/>
        </p:nvPicPr>
        <p:blipFill>
          <a:blip r:embed="rId8">
            <a:extLst>
              <a:ext uri="{28A0092B-C50C-407E-A947-70E740481C1C}">
                <a14:useLocalDpi xmlns:a14="http://schemas.microsoft.com/office/drawing/2010/main" val="0"/>
              </a:ext>
            </a:extLst>
          </a:blip>
          <a:srcRect/>
          <a:stretch/>
        </p:blipFill>
        <p:spPr>
          <a:xfrm>
            <a:off x="1973644" y="3511835"/>
            <a:ext cx="960119" cy="960119"/>
          </a:xfrm>
          <a:prstGeom prst="rect">
            <a:avLst/>
          </a:prstGeom>
        </p:spPr>
      </p:pic>
      <p:sp>
        <p:nvSpPr>
          <p:cNvPr id="40" name="object 58">
            <a:extLst>
              <a:ext uri="{FF2B5EF4-FFF2-40B4-BE49-F238E27FC236}">
                <a16:creationId xmlns:a16="http://schemas.microsoft.com/office/drawing/2014/main" id="{F97F3A39-EE09-1692-9AA9-498030B17178}"/>
              </a:ext>
            </a:extLst>
          </p:cNvPr>
          <p:cNvSpPr txBox="1"/>
          <p:nvPr/>
        </p:nvSpPr>
        <p:spPr>
          <a:xfrm>
            <a:off x="1240727" y="3827049"/>
            <a:ext cx="505459" cy="33083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000" spc="-20" dirty="0">
                <a:latin typeface="Calibri"/>
                <a:cs typeface="Calibri"/>
              </a:rPr>
              <a:t>Data</a:t>
            </a:r>
            <a:endParaRPr sz="2000">
              <a:latin typeface="Calibri"/>
              <a:cs typeface="Calibri"/>
            </a:endParaRPr>
          </a:p>
        </p:txBody>
      </p:sp>
      <p:sp>
        <p:nvSpPr>
          <p:cNvPr id="41" name="object 59">
            <a:extLst>
              <a:ext uri="{FF2B5EF4-FFF2-40B4-BE49-F238E27FC236}">
                <a16:creationId xmlns:a16="http://schemas.microsoft.com/office/drawing/2014/main" id="{F096E790-3D57-4DFA-DC3C-799526902D80}"/>
              </a:ext>
            </a:extLst>
          </p:cNvPr>
          <p:cNvSpPr txBox="1"/>
          <p:nvPr/>
        </p:nvSpPr>
        <p:spPr>
          <a:xfrm>
            <a:off x="10342943" y="3827049"/>
            <a:ext cx="608330" cy="33083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000" spc="-10" dirty="0">
                <a:latin typeface="Calibri"/>
                <a:cs typeface="Calibri"/>
              </a:rPr>
              <a:t>Noise</a:t>
            </a:r>
            <a:endParaRPr sz="2000">
              <a:latin typeface="Calibri"/>
              <a:cs typeface="Calibri"/>
            </a:endParaRPr>
          </a:p>
        </p:txBody>
      </p:sp>
      <p:sp>
        <p:nvSpPr>
          <p:cNvPr id="42" name="object 60">
            <a:extLst>
              <a:ext uri="{FF2B5EF4-FFF2-40B4-BE49-F238E27FC236}">
                <a16:creationId xmlns:a16="http://schemas.microsoft.com/office/drawing/2014/main" id="{0699B483-C5FE-7554-1E0D-202D7F55DFE4}"/>
              </a:ext>
            </a:extLst>
          </p:cNvPr>
          <p:cNvSpPr/>
          <p:nvPr/>
        </p:nvSpPr>
        <p:spPr>
          <a:xfrm>
            <a:off x="5261673" y="394020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61">
            <a:extLst>
              <a:ext uri="{FF2B5EF4-FFF2-40B4-BE49-F238E27FC236}">
                <a16:creationId xmlns:a16="http://schemas.microsoft.com/office/drawing/2014/main" id="{AEB0EB8E-33C0-F236-A0B0-E34F5FD9ECB6}"/>
              </a:ext>
            </a:extLst>
          </p:cNvPr>
          <p:cNvSpPr/>
          <p:nvPr/>
        </p:nvSpPr>
        <p:spPr>
          <a:xfrm>
            <a:off x="8794306" y="3992658"/>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4" name="object 62">
            <a:extLst>
              <a:ext uri="{FF2B5EF4-FFF2-40B4-BE49-F238E27FC236}">
                <a16:creationId xmlns:a16="http://schemas.microsoft.com/office/drawing/2014/main" id="{D9DD33ED-D526-A303-31A8-FC132469F8B6}"/>
              </a:ext>
            </a:extLst>
          </p:cNvPr>
          <p:cNvPicPr/>
          <p:nvPr/>
        </p:nvPicPr>
        <p:blipFill>
          <a:blip r:embed="rId13" cstate="print"/>
          <a:stretch>
            <a:fillRect/>
          </a:stretch>
        </p:blipFill>
        <p:spPr>
          <a:xfrm>
            <a:off x="8228902" y="3940207"/>
            <a:ext cx="245872" cy="104775"/>
          </a:xfrm>
          <a:prstGeom prst="rect">
            <a:avLst/>
          </a:prstGeom>
        </p:spPr>
      </p:pic>
      <p:sp>
        <p:nvSpPr>
          <p:cNvPr id="45" name="object 63">
            <a:extLst>
              <a:ext uri="{FF2B5EF4-FFF2-40B4-BE49-F238E27FC236}">
                <a16:creationId xmlns:a16="http://schemas.microsoft.com/office/drawing/2014/main" id="{8BF769C8-4D5D-48D6-C430-F79A29FDB1D6}"/>
              </a:ext>
            </a:extLst>
          </p:cNvPr>
          <p:cNvSpPr/>
          <p:nvPr/>
        </p:nvSpPr>
        <p:spPr>
          <a:xfrm>
            <a:off x="3316831" y="3979110"/>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64">
            <a:extLst>
              <a:ext uri="{FF2B5EF4-FFF2-40B4-BE49-F238E27FC236}">
                <a16:creationId xmlns:a16="http://schemas.microsoft.com/office/drawing/2014/main" id="{C44FD19C-2BAA-A1BA-A2CF-628F2B8B7461}"/>
              </a:ext>
            </a:extLst>
          </p:cNvPr>
          <p:cNvSpPr/>
          <p:nvPr/>
        </p:nvSpPr>
        <p:spPr>
          <a:xfrm>
            <a:off x="3395164" y="3979110"/>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65">
            <a:extLst>
              <a:ext uri="{FF2B5EF4-FFF2-40B4-BE49-F238E27FC236}">
                <a16:creationId xmlns:a16="http://schemas.microsoft.com/office/drawing/2014/main" id="{1AC75E2C-F217-C0A7-8AB9-A48BEDC67A38}"/>
              </a:ext>
            </a:extLst>
          </p:cNvPr>
          <p:cNvSpPr/>
          <p:nvPr/>
        </p:nvSpPr>
        <p:spPr>
          <a:xfrm>
            <a:off x="3474291" y="3979110"/>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66">
            <a:extLst>
              <a:ext uri="{FF2B5EF4-FFF2-40B4-BE49-F238E27FC236}">
                <a16:creationId xmlns:a16="http://schemas.microsoft.com/office/drawing/2014/main" id="{3AC07939-DEED-395C-CFA4-1893FD3B1D22}"/>
              </a:ext>
            </a:extLst>
          </p:cNvPr>
          <p:cNvSpPr/>
          <p:nvPr/>
        </p:nvSpPr>
        <p:spPr>
          <a:xfrm>
            <a:off x="3576129" y="3992658"/>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9" name="object 67">
            <a:extLst>
              <a:ext uri="{FF2B5EF4-FFF2-40B4-BE49-F238E27FC236}">
                <a16:creationId xmlns:a16="http://schemas.microsoft.com/office/drawing/2014/main" id="{FC78481D-0781-82B0-7869-CF7B684D3C7F}"/>
              </a:ext>
            </a:extLst>
          </p:cNvPr>
          <p:cNvPicPr/>
          <p:nvPr/>
        </p:nvPicPr>
        <p:blipFill>
          <a:blip r:embed="rId14" cstate="print"/>
          <a:stretch>
            <a:fillRect/>
          </a:stretch>
        </p:blipFill>
        <p:spPr>
          <a:xfrm>
            <a:off x="3010726" y="3940207"/>
            <a:ext cx="245872" cy="104775"/>
          </a:xfrm>
          <a:prstGeom prst="rect">
            <a:avLst/>
          </a:prstGeom>
        </p:spPr>
      </p:pic>
      <p:sp>
        <p:nvSpPr>
          <p:cNvPr id="50" name="object 68">
            <a:extLst>
              <a:ext uri="{FF2B5EF4-FFF2-40B4-BE49-F238E27FC236}">
                <a16:creationId xmlns:a16="http://schemas.microsoft.com/office/drawing/2014/main" id="{2C6AD650-5507-2AFE-BDFA-AC7603339A33}"/>
              </a:ext>
            </a:extLst>
          </p:cNvPr>
          <p:cNvSpPr txBox="1"/>
          <p:nvPr/>
        </p:nvSpPr>
        <p:spPr>
          <a:xfrm>
            <a:off x="4337495" y="4608861"/>
            <a:ext cx="12446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pic>
        <p:nvPicPr>
          <p:cNvPr id="51" name="object 75">
            <a:extLst>
              <a:ext uri="{FF2B5EF4-FFF2-40B4-BE49-F238E27FC236}">
                <a16:creationId xmlns:a16="http://schemas.microsoft.com/office/drawing/2014/main" id="{ED759CD0-1225-B66F-DA9E-8F5E5FD1B2E1}"/>
              </a:ext>
            </a:extLst>
          </p:cNvPr>
          <p:cNvPicPr/>
          <p:nvPr/>
        </p:nvPicPr>
        <p:blipFill>
          <a:blip r:embed="rId15" cstate="print"/>
          <a:stretch>
            <a:fillRect/>
          </a:stretch>
        </p:blipFill>
        <p:spPr>
          <a:xfrm>
            <a:off x="2361126" y="3187617"/>
            <a:ext cx="229705" cy="169428"/>
          </a:xfrm>
          <a:prstGeom prst="rect">
            <a:avLst/>
          </a:prstGeom>
        </p:spPr>
      </p:pic>
      <p:grpSp>
        <p:nvGrpSpPr>
          <p:cNvPr id="52" name="object 76">
            <a:extLst>
              <a:ext uri="{FF2B5EF4-FFF2-40B4-BE49-F238E27FC236}">
                <a16:creationId xmlns:a16="http://schemas.microsoft.com/office/drawing/2014/main" id="{B2BC6D82-31C3-4ECC-5C96-E9B64071E8F4}"/>
              </a:ext>
            </a:extLst>
          </p:cNvPr>
          <p:cNvGrpSpPr/>
          <p:nvPr/>
        </p:nvGrpSpPr>
        <p:grpSpPr>
          <a:xfrm>
            <a:off x="4189911" y="3187617"/>
            <a:ext cx="356901" cy="167844"/>
            <a:chOff x="4206611" y="3336429"/>
            <a:chExt cx="356901" cy="167844"/>
          </a:xfrm>
        </p:grpSpPr>
        <p:pic>
          <p:nvPicPr>
            <p:cNvPr id="72" name="object 77">
              <a:extLst>
                <a:ext uri="{FF2B5EF4-FFF2-40B4-BE49-F238E27FC236}">
                  <a16:creationId xmlns:a16="http://schemas.microsoft.com/office/drawing/2014/main" id="{7D4702EF-B1FB-E22D-CC06-6521B609C653}"/>
                </a:ext>
              </a:extLst>
            </p:cNvPr>
            <p:cNvPicPr/>
            <p:nvPr/>
          </p:nvPicPr>
          <p:blipFill>
            <a:blip r:embed="rId4" cstate="print"/>
            <a:stretch>
              <a:fillRect/>
            </a:stretch>
          </p:blipFill>
          <p:spPr>
            <a:xfrm>
              <a:off x="4206611" y="3336429"/>
              <a:ext cx="202565" cy="167844"/>
            </a:xfrm>
            <a:prstGeom prst="rect">
              <a:avLst/>
            </a:prstGeom>
          </p:spPr>
        </p:pic>
        <p:sp>
          <p:nvSpPr>
            <p:cNvPr id="73" name="object 78">
              <a:extLst>
                <a:ext uri="{FF2B5EF4-FFF2-40B4-BE49-F238E27FC236}">
                  <a16:creationId xmlns:a16="http://schemas.microsoft.com/office/drawing/2014/main" id="{17A6B047-5C25-8C0B-D34C-D4E693A6844B}"/>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53" name="object 79">
            <a:extLst>
              <a:ext uri="{FF2B5EF4-FFF2-40B4-BE49-F238E27FC236}">
                <a16:creationId xmlns:a16="http://schemas.microsoft.com/office/drawing/2014/main" id="{EE5969A5-CB8D-B25B-0F81-225E0F1942A9}"/>
              </a:ext>
            </a:extLst>
          </p:cNvPr>
          <p:cNvPicPr/>
          <p:nvPr/>
        </p:nvPicPr>
        <p:blipFill>
          <a:blip r:embed="rId5" cstate="print"/>
          <a:stretch>
            <a:fillRect/>
          </a:stretch>
        </p:blipFill>
        <p:spPr>
          <a:xfrm>
            <a:off x="4592644" y="3242246"/>
            <a:ext cx="64344" cy="110840"/>
          </a:xfrm>
          <a:prstGeom prst="rect">
            <a:avLst/>
          </a:prstGeom>
        </p:spPr>
      </p:pic>
      <p:pic>
        <p:nvPicPr>
          <p:cNvPr id="54" name="object 80">
            <a:extLst>
              <a:ext uri="{FF2B5EF4-FFF2-40B4-BE49-F238E27FC236}">
                <a16:creationId xmlns:a16="http://schemas.microsoft.com/office/drawing/2014/main" id="{D879AAF7-3883-6711-2D71-BCF7A8C00084}"/>
              </a:ext>
            </a:extLst>
          </p:cNvPr>
          <p:cNvPicPr/>
          <p:nvPr/>
        </p:nvPicPr>
        <p:blipFill>
          <a:blip r:embed="rId16" cstate="print"/>
          <a:stretch>
            <a:fillRect/>
          </a:stretch>
        </p:blipFill>
        <p:spPr>
          <a:xfrm>
            <a:off x="7592700" y="3186645"/>
            <a:ext cx="200371" cy="168453"/>
          </a:xfrm>
          <a:prstGeom prst="rect">
            <a:avLst/>
          </a:prstGeom>
        </p:spPr>
      </p:pic>
      <p:pic>
        <p:nvPicPr>
          <p:cNvPr id="55" name="object 81">
            <a:extLst>
              <a:ext uri="{FF2B5EF4-FFF2-40B4-BE49-F238E27FC236}">
                <a16:creationId xmlns:a16="http://schemas.microsoft.com/office/drawing/2014/main" id="{85D4D21D-7035-568C-2B69-8A374B8076E0}"/>
              </a:ext>
            </a:extLst>
          </p:cNvPr>
          <p:cNvPicPr/>
          <p:nvPr/>
        </p:nvPicPr>
        <p:blipFill>
          <a:blip r:embed="rId17" cstate="print"/>
          <a:stretch>
            <a:fillRect/>
          </a:stretch>
        </p:blipFill>
        <p:spPr>
          <a:xfrm>
            <a:off x="9507097" y="3187617"/>
            <a:ext cx="262473" cy="165470"/>
          </a:xfrm>
          <a:prstGeom prst="rect">
            <a:avLst/>
          </a:prstGeom>
        </p:spPr>
      </p:pic>
      <p:pic>
        <p:nvPicPr>
          <p:cNvPr id="56" name="object 27">
            <a:extLst>
              <a:ext uri="{FF2B5EF4-FFF2-40B4-BE49-F238E27FC236}">
                <a16:creationId xmlns:a16="http://schemas.microsoft.com/office/drawing/2014/main" id="{08CA136D-5C5F-9113-BCB3-DBBF70B86110}"/>
              </a:ext>
            </a:extLst>
          </p:cNvPr>
          <p:cNvPicPr/>
          <p:nvPr/>
        </p:nvPicPr>
        <p:blipFill>
          <a:blip r:embed="rId9">
            <a:extLst>
              <a:ext uri="{28A0092B-C50C-407E-A947-70E740481C1C}">
                <a14:useLocalDpi xmlns:a14="http://schemas.microsoft.com/office/drawing/2010/main" val="0"/>
              </a:ext>
            </a:extLst>
          </a:blip>
          <a:srcRect/>
          <a:stretch/>
        </p:blipFill>
        <p:spPr>
          <a:xfrm>
            <a:off x="3919791" y="3507772"/>
            <a:ext cx="960119" cy="960119"/>
          </a:xfrm>
          <a:prstGeom prst="rect">
            <a:avLst/>
          </a:prstGeom>
        </p:spPr>
      </p:pic>
      <p:pic>
        <p:nvPicPr>
          <p:cNvPr id="57" name="object 28">
            <a:extLst>
              <a:ext uri="{FF2B5EF4-FFF2-40B4-BE49-F238E27FC236}">
                <a16:creationId xmlns:a16="http://schemas.microsoft.com/office/drawing/2014/main" id="{A15CCED2-1A7E-ADA0-938D-798031E06DA2}"/>
              </a:ext>
            </a:extLst>
          </p:cNvPr>
          <p:cNvPicPr/>
          <p:nvPr/>
        </p:nvPicPr>
        <p:blipFill>
          <a:blip r:embed="rId10">
            <a:extLst>
              <a:ext uri="{28A0092B-C50C-407E-A947-70E740481C1C}">
                <a14:useLocalDpi xmlns:a14="http://schemas.microsoft.com/office/drawing/2010/main" val="0"/>
              </a:ext>
            </a:extLst>
          </a:blip>
          <a:srcRect/>
          <a:stretch/>
        </p:blipFill>
        <p:spPr>
          <a:xfrm>
            <a:off x="7188771" y="3507010"/>
            <a:ext cx="961643" cy="961643"/>
          </a:xfrm>
          <a:prstGeom prst="rect">
            <a:avLst/>
          </a:prstGeom>
        </p:spPr>
      </p:pic>
      <p:pic>
        <p:nvPicPr>
          <p:cNvPr id="58" name="object 29">
            <a:extLst>
              <a:ext uri="{FF2B5EF4-FFF2-40B4-BE49-F238E27FC236}">
                <a16:creationId xmlns:a16="http://schemas.microsoft.com/office/drawing/2014/main" id="{D372EB62-9468-37E2-3878-04428DE6005C}"/>
              </a:ext>
            </a:extLst>
          </p:cNvPr>
          <p:cNvPicPr/>
          <p:nvPr/>
        </p:nvPicPr>
        <p:blipFill>
          <a:blip r:embed="rId11">
            <a:extLst>
              <a:ext uri="{28A0092B-C50C-407E-A947-70E740481C1C}">
                <a14:useLocalDpi xmlns:a14="http://schemas.microsoft.com/office/drawing/2010/main" val="0"/>
              </a:ext>
            </a:extLst>
          </a:blip>
          <a:srcRect/>
          <a:stretch/>
        </p:blipFill>
        <p:spPr>
          <a:xfrm>
            <a:off x="9134919" y="3507010"/>
            <a:ext cx="961643" cy="961643"/>
          </a:xfrm>
          <a:prstGeom prst="rect">
            <a:avLst/>
          </a:prstGeom>
        </p:spPr>
      </p:pic>
      <p:sp>
        <p:nvSpPr>
          <p:cNvPr id="59" name="文本框 82">
            <a:extLst>
              <a:ext uri="{FF2B5EF4-FFF2-40B4-BE49-F238E27FC236}">
                <a16:creationId xmlns:a16="http://schemas.microsoft.com/office/drawing/2014/main" id="{FFB53133-7E8D-2C18-3688-CEF9C4D6202F}"/>
              </a:ext>
            </a:extLst>
          </p:cNvPr>
          <p:cNvSpPr txBox="1"/>
          <p:nvPr/>
        </p:nvSpPr>
        <p:spPr>
          <a:xfrm>
            <a:off x="5203127" y="5451078"/>
            <a:ext cx="175234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430"/>
              </a:spcBef>
            </a:pPr>
            <a:r>
              <a:rPr lang="en-US" altLang="zh-CN" sz="1800" b="1" dirty="0">
                <a:latin typeface="Calibri"/>
                <a:cs typeface="Calibri"/>
              </a:rPr>
              <a:t>Denoise</a:t>
            </a:r>
            <a:r>
              <a:rPr lang="en-US" altLang="zh-CN" sz="1800" b="1" spc="-70" dirty="0">
                <a:latin typeface="Calibri"/>
                <a:cs typeface="Calibri"/>
              </a:rPr>
              <a:t> </a:t>
            </a:r>
            <a:r>
              <a:rPr lang="en-US" altLang="zh-CN" sz="1800" spc="-10" dirty="0">
                <a:latin typeface="Calibri"/>
                <a:cs typeface="Calibri"/>
              </a:rPr>
              <a:t>Process</a:t>
            </a:r>
            <a:endParaRPr lang="en-US" altLang="zh-CN" sz="1800" dirty="0">
              <a:latin typeface="Calibri"/>
              <a:cs typeface="Calibri"/>
            </a:endParaRPr>
          </a:p>
        </p:txBody>
      </p:sp>
      <p:sp>
        <p:nvSpPr>
          <p:cNvPr id="60" name="文本框 83">
            <a:extLst>
              <a:ext uri="{FF2B5EF4-FFF2-40B4-BE49-F238E27FC236}">
                <a16:creationId xmlns:a16="http://schemas.microsoft.com/office/drawing/2014/main" id="{EE8968AC-9B35-67E4-4568-2DB836976342}"/>
              </a:ext>
            </a:extLst>
          </p:cNvPr>
          <p:cNvSpPr txBox="1"/>
          <p:nvPr/>
        </p:nvSpPr>
        <p:spPr>
          <a:xfrm>
            <a:off x="7275894" y="5110646"/>
            <a:ext cx="787395" cy="53860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accent1">
                    <a:lumMod val="75000"/>
                  </a:schemeClr>
                </a:solidFill>
                <a:latin typeface="Times New Roman" panose="02020603050405020304" pitchFamily="18" charset="0"/>
                <a:cs typeface="Times New Roman" panose="02020603050405020304" pitchFamily="18" charset="0"/>
              </a:rPr>
              <a:t>Model</a:t>
            </a:r>
          </a:p>
          <a:p>
            <a:pPr algn="ct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10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endParaRPr lang="zh-CN"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 name="箭头: 下 60">
            <a:extLst>
              <a:ext uri="{FF2B5EF4-FFF2-40B4-BE49-F238E27FC236}">
                <a16:creationId xmlns:a16="http://schemas.microsoft.com/office/drawing/2014/main" id="{9FD552D9-D302-EFB7-6D6A-5C9A552A2B22}"/>
              </a:ext>
            </a:extLst>
          </p:cNvPr>
          <p:cNvSpPr/>
          <p:nvPr/>
        </p:nvSpPr>
        <p:spPr>
          <a:xfrm>
            <a:off x="7639621" y="4477417"/>
            <a:ext cx="57026" cy="650890"/>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箭头: 下 61">
            <a:extLst>
              <a:ext uri="{FF2B5EF4-FFF2-40B4-BE49-F238E27FC236}">
                <a16:creationId xmlns:a16="http://schemas.microsoft.com/office/drawing/2014/main" id="{A443D07B-FA7B-681F-C2DB-C4F7781F88B5}"/>
              </a:ext>
            </a:extLst>
          </p:cNvPr>
          <p:cNvSpPr/>
          <p:nvPr/>
        </p:nvSpPr>
        <p:spPr>
          <a:xfrm rot="5400000">
            <a:off x="5911328" y="4187299"/>
            <a:ext cx="52060" cy="250282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3" name="椭圆 62">
            <a:extLst>
              <a:ext uri="{FF2B5EF4-FFF2-40B4-BE49-F238E27FC236}">
                <a16:creationId xmlns:a16="http://schemas.microsoft.com/office/drawing/2014/main" id="{DF57A512-5587-5841-0B71-2AF5949CE2C4}"/>
              </a:ext>
            </a:extLst>
          </p:cNvPr>
          <p:cNvSpPr/>
          <p:nvPr/>
        </p:nvSpPr>
        <p:spPr>
          <a:xfrm>
            <a:off x="4337495" y="4710525"/>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 name="箭头: 下 63">
            <a:extLst>
              <a:ext uri="{FF2B5EF4-FFF2-40B4-BE49-F238E27FC236}">
                <a16:creationId xmlns:a16="http://schemas.microsoft.com/office/drawing/2014/main" id="{9E0CAA76-6188-0745-5CEC-67D0AA5425EA}"/>
              </a:ext>
            </a:extLst>
          </p:cNvPr>
          <p:cNvSpPr/>
          <p:nvPr/>
        </p:nvSpPr>
        <p:spPr>
          <a:xfrm rot="10800000">
            <a:off x="4371212" y="4845826"/>
            <a:ext cx="57026"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箭头: 下 64">
            <a:extLst>
              <a:ext uri="{FF2B5EF4-FFF2-40B4-BE49-F238E27FC236}">
                <a16:creationId xmlns:a16="http://schemas.microsoft.com/office/drawing/2014/main" id="{DECCEAD7-754F-EB45-0F91-93EEDB069AB0}"/>
              </a:ext>
            </a:extLst>
          </p:cNvPr>
          <p:cNvSpPr/>
          <p:nvPr/>
        </p:nvSpPr>
        <p:spPr>
          <a:xfrm rot="10800000">
            <a:off x="4371211" y="4467890"/>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箭头: 下 65">
            <a:extLst>
              <a:ext uri="{FF2B5EF4-FFF2-40B4-BE49-F238E27FC236}">
                <a16:creationId xmlns:a16="http://schemas.microsoft.com/office/drawing/2014/main" id="{84700A67-85CA-966F-F395-E705A4BC021F}"/>
              </a:ext>
            </a:extLst>
          </p:cNvPr>
          <p:cNvSpPr/>
          <p:nvPr/>
        </p:nvSpPr>
        <p:spPr>
          <a:xfrm rot="5400000">
            <a:off x="6041616" y="3162243"/>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7" name="object 60">
            <a:extLst>
              <a:ext uri="{FF2B5EF4-FFF2-40B4-BE49-F238E27FC236}">
                <a16:creationId xmlns:a16="http://schemas.microsoft.com/office/drawing/2014/main" id="{9D2B0DE3-EC1A-CE78-B706-FDB0B718A3D1}"/>
              </a:ext>
            </a:extLst>
          </p:cNvPr>
          <p:cNvSpPr/>
          <p:nvPr/>
        </p:nvSpPr>
        <p:spPr>
          <a:xfrm rot="10800000">
            <a:off x="5261673" y="179438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141">
            <a:extLst>
              <a:ext uri="{FF2B5EF4-FFF2-40B4-BE49-F238E27FC236}">
                <a16:creationId xmlns:a16="http://schemas.microsoft.com/office/drawing/2014/main" id="{386B921E-45C2-8745-B5BB-3D1761A30D88}"/>
              </a:ext>
            </a:extLst>
          </p:cNvPr>
          <p:cNvSpPr txBox="1"/>
          <p:nvPr/>
        </p:nvSpPr>
        <p:spPr>
          <a:xfrm>
            <a:off x="5611432" y="1151533"/>
            <a:ext cx="935990" cy="278281"/>
          </a:xfrm>
          <a:prstGeom prst="rect">
            <a:avLst/>
          </a:prstGeom>
          <a:solidFill>
            <a:srgbClr val="7030A0">
              <a:alpha val="10195"/>
            </a:srgbClr>
          </a:solidFill>
          <a:ln>
            <a:noFill/>
          </a:ln>
        </p:spPr>
        <p:txBody>
          <a:bodyPr vert="horz" wrap="square" lIns="0" tIns="3175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9380">
              <a:lnSpc>
                <a:spcPct val="100000"/>
              </a:lnSpc>
              <a:spcBef>
                <a:spcPts val="250"/>
              </a:spcBef>
            </a:pPr>
            <a:r>
              <a:rPr sz="1600" b="1" spc="-10" dirty="0">
                <a:solidFill>
                  <a:schemeClr val="accent6">
                    <a:lumMod val="50000"/>
                  </a:schemeClr>
                </a:solidFill>
                <a:latin typeface="Yu Gothic UI"/>
                <a:cs typeface="Yu Gothic UI"/>
              </a:rPr>
              <a:t>Markov</a:t>
            </a:r>
            <a:endParaRPr sz="1600" dirty="0">
              <a:solidFill>
                <a:schemeClr val="accent6">
                  <a:lumMod val="50000"/>
                </a:schemeClr>
              </a:solidFill>
              <a:latin typeface="Yu Gothic UI"/>
              <a:cs typeface="Yu Gothic UI"/>
            </a:endParaRPr>
          </a:p>
        </p:txBody>
      </p:sp>
      <p:sp>
        <p:nvSpPr>
          <p:cNvPr id="69" name="object 141">
            <a:extLst>
              <a:ext uri="{FF2B5EF4-FFF2-40B4-BE49-F238E27FC236}">
                <a16:creationId xmlns:a16="http://schemas.microsoft.com/office/drawing/2014/main" id="{672F43FF-E6CB-F7AA-E2E8-B5D337024726}"/>
              </a:ext>
            </a:extLst>
          </p:cNvPr>
          <p:cNvSpPr txBox="1"/>
          <p:nvPr/>
        </p:nvSpPr>
        <p:spPr>
          <a:xfrm>
            <a:off x="5611432" y="3306258"/>
            <a:ext cx="935990" cy="278281"/>
          </a:xfrm>
          <a:prstGeom prst="rect">
            <a:avLst/>
          </a:prstGeom>
          <a:solidFill>
            <a:srgbClr val="7030A0">
              <a:alpha val="10195"/>
            </a:srgbClr>
          </a:solidFill>
          <a:ln>
            <a:noFill/>
          </a:ln>
        </p:spPr>
        <p:txBody>
          <a:bodyPr vert="horz" wrap="square" lIns="0" tIns="3175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9380">
              <a:lnSpc>
                <a:spcPct val="100000"/>
              </a:lnSpc>
              <a:spcBef>
                <a:spcPts val="250"/>
              </a:spcBef>
            </a:pPr>
            <a:r>
              <a:rPr sz="1600" b="1" spc="-10" dirty="0">
                <a:solidFill>
                  <a:schemeClr val="accent6">
                    <a:lumMod val="50000"/>
                  </a:schemeClr>
                </a:solidFill>
                <a:latin typeface="Yu Gothic UI"/>
                <a:cs typeface="Yu Gothic UI"/>
              </a:rPr>
              <a:t>Markov</a:t>
            </a:r>
            <a:endParaRPr sz="1600" dirty="0">
              <a:solidFill>
                <a:schemeClr val="accent6">
                  <a:lumMod val="50000"/>
                </a:schemeClr>
              </a:solidFill>
              <a:latin typeface="Yu Gothic UI"/>
              <a:cs typeface="Yu Gothic UI"/>
            </a:endParaRPr>
          </a:p>
        </p:txBody>
      </p:sp>
      <mc:AlternateContent xmlns:mc="http://schemas.openxmlformats.org/markup-compatibility/2006" xmlns:a14="http://schemas.microsoft.com/office/drawing/2010/main">
        <mc:Choice Requires="a14">
          <p:sp>
            <p:nvSpPr>
              <p:cNvPr id="70" name="文本框 106">
                <a:extLst>
                  <a:ext uri="{FF2B5EF4-FFF2-40B4-BE49-F238E27FC236}">
                    <a16:creationId xmlns:a16="http://schemas.microsoft.com/office/drawing/2014/main" id="{B82EB7E1-5411-02FB-3A08-B9A513914357}"/>
                  </a:ext>
                </a:extLst>
              </p:cNvPr>
              <p:cNvSpPr txBox="1"/>
              <p:nvPr/>
            </p:nvSpPr>
            <p:spPr>
              <a:xfrm>
                <a:off x="5479455" y="1444468"/>
                <a:ext cx="1217064"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70" name="文本框 106">
                <a:extLst>
                  <a:ext uri="{FF2B5EF4-FFF2-40B4-BE49-F238E27FC236}">
                    <a16:creationId xmlns:a16="http://schemas.microsoft.com/office/drawing/2014/main" id="{B82EB7E1-5411-02FB-3A08-B9A513914357}"/>
                  </a:ext>
                </a:extLst>
              </p:cNvPr>
              <p:cNvSpPr txBox="1">
                <a:spLocks noRot="1" noChangeAspect="1" noMove="1" noResize="1" noEditPoints="1" noAdjustHandles="1" noChangeArrowheads="1" noChangeShapeType="1" noTextEdit="1"/>
              </p:cNvSpPr>
              <p:nvPr/>
            </p:nvSpPr>
            <p:spPr>
              <a:xfrm>
                <a:off x="5479455" y="1444468"/>
                <a:ext cx="1217064" cy="307777"/>
              </a:xfrm>
              <a:prstGeom prst="rect">
                <a:avLst/>
              </a:prstGeom>
              <a:blipFill>
                <a:blip r:embed="rId18"/>
                <a:stretch>
                  <a:fillRect l="-4000" t="-2000" r="-7000"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107">
                <a:extLst>
                  <a:ext uri="{FF2B5EF4-FFF2-40B4-BE49-F238E27FC236}">
                    <a16:creationId xmlns:a16="http://schemas.microsoft.com/office/drawing/2014/main" id="{669813C6-DB7F-7E62-B3E8-CDF3037E7528}"/>
                  </a:ext>
                </a:extLst>
              </p:cNvPr>
              <p:cNvSpPr txBox="1"/>
              <p:nvPr/>
            </p:nvSpPr>
            <p:spPr>
              <a:xfrm>
                <a:off x="5470768" y="3611479"/>
                <a:ext cx="1217064"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𝑞</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sub>
                      </m:sSub>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71" name="文本框 107">
                <a:extLst>
                  <a:ext uri="{FF2B5EF4-FFF2-40B4-BE49-F238E27FC236}">
                    <a16:creationId xmlns:a16="http://schemas.microsoft.com/office/drawing/2014/main" id="{669813C6-DB7F-7E62-B3E8-CDF3037E7528}"/>
                  </a:ext>
                </a:extLst>
              </p:cNvPr>
              <p:cNvSpPr txBox="1">
                <a:spLocks noRot="1" noChangeAspect="1" noMove="1" noResize="1" noEditPoints="1" noAdjustHandles="1" noChangeArrowheads="1" noChangeShapeType="1" noTextEdit="1"/>
              </p:cNvSpPr>
              <p:nvPr/>
            </p:nvSpPr>
            <p:spPr>
              <a:xfrm>
                <a:off x="5470768" y="3611479"/>
                <a:ext cx="1217064" cy="307777"/>
              </a:xfrm>
              <a:prstGeom prst="rect">
                <a:avLst/>
              </a:prstGeom>
              <a:blipFill>
                <a:blip r:embed="rId19"/>
                <a:stretch>
                  <a:fillRect l="-4000" t="-1961" r="-7000"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392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02A70-29DC-8E28-31EF-897CC5046487}"/>
              </a:ext>
            </a:extLst>
          </p:cNvPr>
          <p:cNvSpPr>
            <a:spLocks noGrp="1"/>
          </p:cNvSpPr>
          <p:nvPr>
            <p:ph type="title"/>
          </p:nvPr>
        </p:nvSpPr>
        <p:spPr/>
        <p:txBody>
          <a:bodyPr/>
          <a:lstStyle/>
          <a:p>
            <a:r>
              <a:rPr lang="en-US" altLang="zh-CN" dirty="0"/>
              <a:t>Stable Diffusion 2</a:t>
            </a:r>
            <a:endParaRPr lang="zh-CN" altLang="en-US" dirty="0"/>
          </a:p>
        </p:txBody>
      </p:sp>
      <p:sp>
        <p:nvSpPr>
          <p:cNvPr id="3" name="日期占位符 2">
            <a:extLst>
              <a:ext uri="{FF2B5EF4-FFF2-40B4-BE49-F238E27FC236}">
                <a16:creationId xmlns:a16="http://schemas.microsoft.com/office/drawing/2014/main" id="{4883DBF5-DED6-19AF-D8CE-1ECCED9794A6}"/>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29FE3158-F516-A8CA-A071-597D71638B28}"/>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6E24D692-6A2E-2DE4-EE57-A8950375D675}"/>
              </a:ext>
            </a:extLst>
          </p:cNvPr>
          <p:cNvSpPr>
            <a:spLocks noGrp="1"/>
          </p:cNvSpPr>
          <p:nvPr>
            <p:ph type="sldNum" sz="quarter" idx="12"/>
          </p:nvPr>
        </p:nvSpPr>
        <p:spPr/>
        <p:txBody>
          <a:bodyPr/>
          <a:lstStyle/>
          <a:p>
            <a:fld id="{8DE29A42-1FB3-4C8E-A734-90D396AAE855}" type="slidenum">
              <a:rPr lang="zh-CN" altLang="en-US" smtClean="0"/>
              <a:t>2</a:t>
            </a:fld>
            <a:endParaRPr lang="zh-CN" altLang="en-US"/>
          </a:p>
        </p:txBody>
      </p:sp>
      <p:pic>
        <p:nvPicPr>
          <p:cNvPr id="1026" name="Picture 2" descr="image">
            <a:extLst>
              <a:ext uri="{FF2B5EF4-FFF2-40B4-BE49-F238E27FC236}">
                <a16:creationId xmlns:a16="http://schemas.microsoft.com/office/drawing/2014/main" id="{CEFF95D1-1F6E-9CB9-15BD-38A1BAE0C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4" y="2008098"/>
            <a:ext cx="5527340" cy="276367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4A70979-9CA9-3CB5-D842-5F7A28D40D0C}"/>
              </a:ext>
            </a:extLst>
          </p:cNvPr>
          <p:cNvSpPr txBox="1"/>
          <p:nvPr/>
        </p:nvSpPr>
        <p:spPr>
          <a:xfrm>
            <a:off x="6230203" y="1104454"/>
            <a:ext cx="4913194" cy="1477328"/>
          </a:xfrm>
          <a:prstGeom prst="rect">
            <a:avLst/>
          </a:prstGeom>
          <a:noFill/>
        </p:spPr>
        <p:txBody>
          <a:bodyPr wrap="square" rtlCol="0">
            <a:spAutoFit/>
          </a:bodyPr>
          <a:lstStyle/>
          <a:p>
            <a:r>
              <a:rPr lang="en-US" altLang="zh-CN" b="0" i="0" dirty="0">
                <a:solidFill>
                  <a:srgbClr val="404040"/>
                </a:solidFill>
                <a:effectLst/>
                <a:latin typeface="DeepSeek-CJK-patch"/>
              </a:rPr>
              <a:t>Stable Diffusion 2</a:t>
            </a:r>
            <a:r>
              <a:rPr lang="zh-CN" altLang="en-US" b="0" i="0" dirty="0">
                <a:solidFill>
                  <a:srgbClr val="404040"/>
                </a:solidFill>
                <a:effectLst/>
                <a:latin typeface="DeepSeek-CJK-patch"/>
              </a:rPr>
              <a:t>（</a:t>
            </a:r>
            <a:r>
              <a:rPr lang="en-US" altLang="zh-CN" b="0" i="0" dirty="0">
                <a:solidFill>
                  <a:srgbClr val="404040"/>
                </a:solidFill>
                <a:effectLst/>
                <a:latin typeface="DeepSeek-CJK-patch"/>
              </a:rPr>
              <a:t>SD2</a:t>
            </a:r>
            <a:r>
              <a:rPr lang="zh-CN" altLang="en-US" b="0" i="0" dirty="0">
                <a:solidFill>
                  <a:srgbClr val="404040"/>
                </a:solidFill>
                <a:effectLst/>
                <a:latin typeface="DeepSeek-CJK-patch"/>
              </a:rPr>
              <a:t>）是由</a:t>
            </a:r>
            <a:r>
              <a:rPr lang="en-US" altLang="zh-CN" b="0" i="0" dirty="0">
                <a:solidFill>
                  <a:srgbClr val="404040"/>
                </a:solidFill>
                <a:effectLst/>
                <a:latin typeface="DeepSeek-CJK-patch"/>
              </a:rPr>
              <a:t>Stability AI</a:t>
            </a:r>
            <a:r>
              <a:rPr lang="zh-CN" altLang="en-US" b="0" i="0" dirty="0">
                <a:solidFill>
                  <a:srgbClr val="404040"/>
                </a:solidFill>
                <a:effectLst/>
                <a:latin typeface="DeepSeek-CJK-patch"/>
              </a:rPr>
              <a:t>于</a:t>
            </a:r>
            <a:r>
              <a:rPr lang="en-US" altLang="zh-CN" b="0" i="0" dirty="0">
                <a:solidFill>
                  <a:srgbClr val="404040"/>
                </a:solidFill>
                <a:effectLst/>
                <a:latin typeface="DeepSeek-CJK-patch"/>
              </a:rPr>
              <a:t>2022</a:t>
            </a:r>
            <a:r>
              <a:rPr lang="zh-CN" altLang="en-US" b="0" i="0" dirty="0">
                <a:solidFill>
                  <a:srgbClr val="404040"/>
                </a:solidFill>
                <a:effectLst/>
                <a:latin typeface="DeepSeek-CJK-patch"/>
              </a:rPr>
              <a:t>年发布的升级版文本生成图像（</a:t>
            </a:r>
            <a:r>
              <a:rPr lang="en-US" altLang="zh-CN" b="0" i="0" dirty="0">
                <a:solidFill>
                  <a:srgbClr val="404040"/>
                </a:solidFill>
                <a:effectLst/>
                <a:latin typeface="DeepSeek-CJK-patch"/>
              </a:rPr>
              <a:t>Text-to-Image</a:t>
            </a:r>
            <a:r>
              <a:rPr lang="zh-CN" altLang="en-US" b="0" i="0" dirty="0">
                <a:solidFill>
                  <a:srgbClr val="404040"/>
                </a:solidFill>
                <a:effectLst/>
                <a:latin typeface="DeepSeek-CJK-patch"/>
              </a:rPr>
              <a:t>）扩散模型，基于</a:t>
            </a:r>
            <a:r>
              <a:rPr lang="en-US" altLang="zh-CN" b="0" i="0" dirty="0">
                <a:solidFill>
                  <a:srgbClr val="404040"/>
                </a:solidFill>
                <a:effectLst/>
                <a:latin typeface="DeepSeek-CJK-patch"/>
              </a:rPr>
              <a:t>Latent Diffusion(LDM)</a:t>
            </a:r>
            <a:r>
              <a:rPr lang="zh-CN" altLang="en-US" b="0" i="0" dirty="0">
                <a:solidFill>
                  <a:srgbClr val="404040"/>
                </a:solidFill>
                <a:effectLst/>
                <a:latin typeface="DeepSeek-CJK-patch"/>
              </a:rPr>
              <a:t>架构，它可以</a:t>
            </a:r>
            <a:r>
              <a:rPr lang="zh-CN" altLang="en-US" b="1" i="0" dirty="0">
                <a:solidFill>
                  <a:srgbClr val="404040"/>
                </a:solidFill>
                <a:effectLst/>
                <a:latin typeface="DeepSeek-CJK-patch"/>
              </a:rPr>
              <a:t>通过文本描述（</a:t>
            </a:r>
            <a:r>
              <a:rPr lang="en-US" altLang="zh-CN" b="1" i="0" dirty="0">
                <a:solidFill>
                  <a:srgbClr val="404040"/>
                </a:solidFill>
                <a:effectLst/>
                <a:latin typeface="DeepSeek-CJK-patch"/>
              </a:rPr>
              <a:t>Prompt</a:t>
            </a:r>
            <a:r>
              <a:rPr lang="zh-CN" altLang="en-US" b="1" i="0" dirty="0">
                <a:solidFill>
                  <a:srgbClr val="404040"/>
                </a:solidFill>
                <a:effectLst/>
                <a:latin typeface="DeepSeek-CJK-patch"/>
              </a:rPr>
              <a:t>）生成高质量、高分辨率的图像（默认输出分辨率提升至</a:t>
            </a:r>
            <a:r>
              <a:rPr lang="en-US" altLang="zh-CN" b="1" i="0" dirty="0">
                <a:solidFill>
                  <a:srgbClr val="404040"/>
                </a:solidFill>
                <a:effectLst/>
                <a:latin typeface="DeepSeek-CJK-patch"/>
              </a:rPr>
              <a:t>768x768</a:t>
            </a:r>
            <a:r>
              <a:rPr lang="zh-CN" altLang="en-US" b="1" i="0" dirty="0">
                <a:solidFill>
                  <a:srgbClr val="404040"/>
                </a:solidFill>
                <a:effectLst/>
                <a:latin typeface="DeepSeek-CJK-patch"/>
              </a:rPr>
              <a:t>）</a:t>
            </a:r>
            <a:endParaRPr lang="en-US" altLang="zh-CN" b="1" i="0" dirty="0">
              <a:solidFill>
                <a:srgbClr val="404040"/>
              </a:solidFill>
              <a:effectLst/>
              <a:latin typeface="DeepSeek-CJK-patch"/>
            </a:endParaRPr>
          </a:p>
        </p:txBody>
      </p:sp>
      <p:sp>
        <p:nvSpPr>
          <p:cNvPr id="7" name="文本框 6">
            <a:extLst>
              <a:ext uri="{FF2B5EF4-FFF2-40B4-BE49-F238E27FC236}">
                <a16:creationId xmlns:a16="http://schemas.microsoft.com/office/drawing/2014/main" id="{70D4CCB2-D91B-F4E3-BB2D-0A43737E97D3}"/>
              </a:ext>
            </a:extLst>
          </p:cNvPr>
          <p:cNvSpPr txBox="1"/>
          <p:nvPr/>
        </p:nvSpPr>
        <p:spPr>
          <a:xfrm>
            <a:off x="6230203" y="2677368"/>
            <a:ext cx="4913194" cy="3498394"/>
          </a:xfrm>
          <a:prstGeom prst="rect">
            <a:avLst/>
          </a:prstGeom>
          <a:noFill/>
        </p:spPr>
        <p:txBody>
          <a:bodyPr wrap="square" rtlCol="0">
            <a:spAutoFit/>
          </a:bodyPr>
          <a:lstStyle/>
          <a:p>
            <a:r>
              <a:rPr lang="en-US" altLang="zh-CN" b="0" i="0" dirty="0">
                <a:solidFill>
                  <a:srgbClr val="404040"/>
                </a:solidFill>
                <a:effectLst/>
                <a:latin typeface="DeepSeek-CJK-patch"/>
              </a:rPr>
              <a:t>Stable Diffusion 2</a:t>
            </a:r>
            <a:r>
              <a:rPr lang="zh-CN" altLang="en-US" b="0" i="0" dirty="0">
                <a:solidFill>
                  <a:srgbClr val="404040"/>
                </a:solidFill>
                <a:effectLst/>
                <a:latin typeface="DeepSeek-CJK-patch"/>
              </a:rPr>
              <a:t>的训练数据进行了显著优化：</a:t>
            </a:r>
            <a:endParaRPr lang="en-US" altLang="zh-CN" b="0" i="0" dirty="0">
              <a:solidFill>
                <a:srgbClr val="404040"/>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US" altLang="zh-CN" b="1" i="0" dirty="0">
                <a:solidFill>
                  <a:srgbClr val="404040"/>
                </a:solidFill>
                <a:effectLst/>
                <a:latin typeface="DeepSeek-CJK-patch"/>
              </a:rPr>
              <a:t>LAION-5B</a:t>
            </a:r>
            <a:r>
              <a:rPr lang="zh-CN" altLang="en-US" b="1" i="0" dirty="0">
                <a:solidFill>
                  <a:srgbClr val="404040"/>
                </a:solidFill>
                <a:effectLst/>
                <a:latin typeface="DeepSeek-CJK-patch"/>
              </a:rPr>
              <a:t>子集</a:t>
            </a:r>
            <a:r>
              <a:rPr lang="zh-CN" altLang="en-US" b="0" i="0" dirty="0">
                <a:solidFill>
                  <a:srgbClr val="404040"/>
                </a:solidFill>
                <a:effectLst/>
                <a:latin typeface="DeepSeek-CJK-patch"/>
              </a:rPr>
              <a:t>：基于</a:t>
            </a:r>
            <a:r>
              <a:rPr lang="en-US" altLang="zh-CN" b="0" i="0" dirty="0">
                <a:solidFill>
                  <a:srgbClr val="404040"/>
                </a:solidFill>
                <a:effectLst/>
                <a:latin typeface="DeepSeek-CJK-patch"/>
              </a:rPr>
              <a:t>LAION-5B</a:t>
            </a:r>
            <a:r>
              <a:rPr lang="zh-CN" altLang="en-US" b="0" i="0" dirty="0">
                <a:solidFill>
                  <a:srgbClr val="404040"/>
                </a:solidFill>
                <a:effectLst/>
                <a:latin typeface="DeepSeek-CJK-patch"/>
              </a:rPr>
              <a:t>（包含</a:t>
            </a:r>
            <a:r>
              <a:rPr lang="en-US" altLang="zh-CN" b="0" i="0" dirty="0">
                <a:solidFill>
                  <a:srgbClr val="404040"/>
                </a:solidFill>
                <a:effectLst/>
                <a:latin typeface="DeepSeek-CJK-patch"/>
              </a:rPr>
              <a:t>58.5</a:t>
            </a:r>
            <a:r>
              <a:rPr lang="zh-CN" altLang="en-US" b="0" i="0" dirty="0">
                <a:solidFill>
                  <a:srgbClr val="404040"/>
                </a:solidFill>
                <a:effectLst/>
                <a:latin typeface="DeepSeek-CJK-patch"/>
              </a:rPr>
              <a:t>亿图文对的开源数据集）筛选的高质量子集</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a:p>
            <a:pPr marL="742950" lvl="1" indent="-285750" algn="l">
              <a:lnSpc>
                <a:spcPts val="2143"/>
              </a:lnSpc>
              <a:spcBef>
                <a:spcPts val="300"/>
              </a:spcBef>
              <a:spcAft>
                <a:spcPts val="1029"/>
              </a:spcAft>
              <a:buFont typeface="Arial" panose="020B0604020202020204" pitchFamily="34" charset="0"/>
              <a:buChar char="•"/>
            </a:pPr>
            <a:r>
              <a:rPr lang="zh-CN" altLang="en-US" b="0" i="0" dirty="0">
                <a:solidFill>
                  <a:srgbClr val="404040"/>
                </a:solidFill>
                <a:effectLst/>
                <a:latin typeface="DeepSeek-CJK-patch"/>
              </a:rPr>
              <a:t>过滤掉</a:t>
            </a:r>
            <a:r>
              <a:rPr lang="en-US" altLang="zh-CN" b="0" i="0" dirty="0">
                <a:solidFill>
                  <a:srgbClr val="404040"/>
                </a:solidFill>
                <a:effectLst/>
                <a:latin typeface="DeepSeek-CJK-patch"/>
              </a:rPr>
              <a:t>NSFW</a:t>
            </a:r>
            <a:r>
              <a:rPr lang="zh-CN" altLang="en-US" b="0" i="0" dirty="0">
                <a:solidFill>
                  <a:srgbClr val="404040"/>
                </a:solidFill>
                <a:effectLst/>
                <a:latin typeface="DeepSeek-CJK-patch"/>
              </a:rPr>
              <a:t>内容、水印图像及艺术风格较低的样本</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a:p>
            <a:pPr marL="742950" lvl="1" indent="-285750" algn="l">
              <a:lnSpc>
                <a:spcPts val="2143"/>
              </a:lnSpc>
              <a:spcBef>
                <a:spcPts val="300"/>
              </a:spcBef>
              <a:spcAft>
                <a:spcPts val="1029"/>
              </a:spcAft>
              <a:buFont typeface="Arial" panose="020B0604020202020204" pitchFamily="34" charset="0"/>
              <a:buChar char="•"/>
            </a:pPr>
            <a:r>
              <a:rPr lang="zh-CN" altLang="en-US" b="0" i="0" dirty="0">
                <a:solidFill>
                  <a:srgbClr val="404040"/>
                </a:solidFill>
                <a:effectLst/>
                <a:latin typeface="DeepSeek-CJK-patch"/>
              </a:rPr>
              <a:t>使用</a:t>
            </a:r>
            <a:r>
              <a:rPr lang="en-US" altLang="zh-CN" b="0" i="0" dirty="0">
                <a:solidFill>
                  <a:srgbClr val="404040"/>
                </a:solidFill>
                <a:effectLst/>
                <a:latin typeface="DeepSeek-CJK-patch"/>
              </a:rPr>
              <a:t>CLIP</a:t>
            </a:r>
            <a:r>
              <a:rPr lang="zh-CN" altLang="en-US" b="0" i="0" dirty="0">
                <a:solidFill>
                  <a:srgbClr val="404040"/>
                </a:solidFill>
                <a:effectLst/>
                <a:latin typeface="DeepSeek-CJK-patch"/>
              </a:rPr>
              <a:t>模型筛选图文相关性高的数据</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数据多样性</a:t>
            </a:r>
            <a:r>
              <a:rPr lang="zh-CN" altLang="en-US" b="0" i="0" dirty="0">
                <a:solidFill>
                  <a:srgbClr val="404040"/>
                </a:solidFill>
                <a:effectLst/>
                <a:latin typeface="DeepSeek-CJK-patch"/>
              </a:rPr>
              <a:t>：涵盖更广泛的风格、文化和场景，生成结果更中立且多样化</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分辨率提升</a:t>
            </a:r>
            <a:r>
              <a:rPr lang="zh-CN" altLang="en-US" b="0" i="0" dirty="0">
                <a:solidFill>
                  <a:srgbClr val="404040"/>
                </a:solidFill>
                <a:effectLst/>
                <a:latin typeface="DeepSeek-CJK-patch"/>
              </a:rPr>
              <a:t>：训练数据包含更多高分辨率图像（≥</a:t>
            </a:r>
            <a:r>
              <a:rPr lang="en-US" altLang="zh-CN" b="0" i="0" dirty="0">
                <a:solidFill>
                  <a:srgbClr val="404040"/>
                </a:solidFill>
                <a:effectLst/>
                <a:latin typeface="DeepSeek-CJK-patch"/>
              </a:rPr>
              <a:t>768x768</a:t>
            </a:r>
            <a:r>
              <a:rPr lang="zh-CN" altLang="en-US" b="0" i="0" dirty="0">
                <a:solidFill>
                  <a:srgbClr val="404040"/>
                </a:solidFill>
                <a:effectLst/>
                <a:latin typeface="DeepSeek-CJK-patch"/>
              </a:rPr>
              <a:t>），支持更高清的输出</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p:txBody>
      </p:sp>
    </p:spTree>
    <p:extLst>
      <p:ext uri="{BB962C8B-B14F-4D97-AF65-F5344CB8AC3E}">
        <p14:creationId xmlns:p14="http://schemas.microsoft.com/office/powerpoint/2010/main" val="247093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967EE-D355-C805-B336-BF69DEF33FCA}"/>
              </a:ext>
            </a:extLst>
          </p:cNvPr>
          <p:cNvSpPr>
            <a:spLocks noGrp="1"/>
          </p:cNvSpPr>
          <p:nvPr>
            <p:ph type="title"/>
          </p:nvPr>
        </p:nvSpPr>
        <p:spPr/>
        <p:txBody>
          <a:bodyPr/>
          <a:lstStyle/>
          <a:p>
            <a:r>
              <a:rPr lang="en-US" altLang="zh-CN" b="1" dirty="0">
                <a:solidFill>
                  <a:schemeClr val="accent4">
                    <a:lumMod val="60000"/>
                    <a:lumOff val="40000"/>
                  </a:schemeClr>
                </a:solidFill>
              </a:rPr>
              <a:t>Marigold</a:t>
            </a:r>
            <a:r>
              <a:rPr lang="en-US" altLang="zh-CN" dirty="0"/>
              <a:t>’s Innovation</a:t>
            </a:r>
            <a:endParaRPr lang="zh-CN" altLang="en-US" dirty="0"/>
          </a:p>
        </p:txBody>
      </p:sp>
      <p:sp>
        <p:nvSpPr>
          <p:cNvPr id="3" name="日期占位符 2">
            <a:extLst>
              <a:ext uri="{FF2B5EF4-FFF2-40B4-BE49-F238E27FC236}">
                <a16:creationId xmlns:a16="http://schemas.microsoft.com/office/drawing/2014/main" id="{9D9F76FC-BBF5-FEF6-F6F2-E44CA399BFE0}"/>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E17556BA-A1A9-B064-73C1-73DF23772C33}"/>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CD8C790A-4675-9896-C122-CF945DEE9D2F}"/>
              </a:ext>
            </a:extLst>
          </p:cNvPr>
          <p:cNvSpPr>
            <a:spLocks noGrp="1"/>
          </p:cNvSpPr>
          <p:nvPr>
            <p:ph type="sldNum" sz="quarter" idx="12"/>
          </p:nvPr>
        </p:nvSpPr>
        <p:spPr/>
        <p:txBody>
          <a:bodyPr/>
          <a:lstStyle/>
          <a:p>
            <a:fld id="{8DE29A42-1FB3-4C8E-A734-90D396AAE855}" type="slidenum">
              <a:rPr lang="zh-CN" altLang="en-US" smtClean="0"/>
              <a:t>3</a:t>
            </a:fld>
            <a:endParaRPr lang="zh-CN" altLang="en-US"/>
          </a:p>
        </p:txBody>
      </p:sp>
      <p:pic>
        <p:nvPicPr>
          <p:cNvPr id="7" name="图片 6">
            <a:extLst>
              <a:ext uri="{FF2B5EF4-FFF2-40B4-BE49-F238E27FC236}">
                <a16:creationId xmlns:a16="http://schemas.microsoft.com/office/drawing/2014/main" id="{6D1424C9-102D-60C2-E9D6-2FAD389808D5}"/>
              </a:ext>
            </a:extLst>
          </p:cNvPr>
          <p:cNvPicPr>
            <a:picLocks noChangeAspect="1"/>
          </p:cNvPicPr>
          <p:nvPr/>
        </p:nvPicPr>
        <p:blipFill>
          <a:blip r:embed="rId2"/>
          <a:stretch>
            <a:fillRect/>
          </a:stretch>
        </p:blipFill>
        <p:spPr>
          <a:xfrm>
            <a:off x="151523" y="997200"/>
            <a:ext cx="6361610" cy="3173102"/>
          </a:xfrm>
          <a:prstGeom prst="rect">
            <a:avLst/>
          </a:prstGeom>
        </p:spPr>
      </p:pic>
      <p:sp>
        <p:nvSpPr>
          <p:cNvPr id="8" name="文本框 7">
            <a:extLst>
              <a:ext uri="{FF2B5EF4-FFF2-40B4-BE49-F238E27FC236}">
                <a16:creationId xmlns:a16="http://schemas.microsoft.com/office/drawing/2014/main" id="{552FF145-4686-7A93-BD9D-0FD34D0B7362}"/>
              </a:ext>
            </a:extLst>
          </p:cNvPr>
          <p:cNvSpPr txBox="1"/>
          <p:nvPr/>
        </p:nvSpPr>
        <p:spPr>
          <a:xfrm>
            <a:off x="151523" y="4264925"/>
            <a:ext cx="6361610" cy="1169551"/>
          </a:xfrm>
          <a:prstGeom prst="rect">
            <a:avLst/>
          </a:prstGeom>
          <a:noFill/>
        </p:spPr>
        <p:txBody>
          <a:bodyPr wrap="square" rtlCol="0">
            <a:spAutoFit/>
          </a:bodyPr>
          <a:lstStyle/>
          <a:p>
            <a:pPr algn="just"/>
            <a:r>
              <a:rPr lang="en-US" altLang="zh-CN" sz="1400" dirty="0">
                <a:latin typeface="Cambria Math" panose="02040503050406030204" pitchFamily="18" charset="0"/>
                <a:ea typeface="Cambria Math" panose="02040503050406030204" pitchFamily="18" charset="0"/>
              </a:rPr>
              <a:t>We present </a:t>
            </a:r>
            <a:r>
              <a:rPr lang="en-US" altLang="zh-CN" sz="1400" b="1" dirty="0">
                <a:solidFill>
                  <a:schemeClr val="accent4">
                    <a:lumMod val="60000"/>
                    <a:lumOff val="40000"/>
                  </a:schemeClr>
                </a:solidFill>
                <a:latin typeface="Cambria Math" panose="02040503050406030204" pitchFamily="18" charset="0"/>
                <a:ea typeface="Cambria Math" panose="02040503050406030204" pitchFamily="18" charset="0"/>
              </a:rPr>
              <a:t>Marigold</a:t>
            </a:r>
            <a:r>
              <a:rPr lang="en-US" altLang="zh-CN" sz="1400" dirty="0">
                <a:latin typeface="Cambria Math" panose="02040503050406030204" pitchFamily="18" charset="0"/>
                <a:ea typeface="Cambria Math" panose="02040503050406030204" pitchFamily="18" charset="0"/>
              </a:rPr>
              <a:t>, a diffusion model and associated fine-tuning protocol for monocular depth estimation. </a:t>
            </a:r>
            <a:r>
              <a:rPr lang="en-US" altLang="zh-CN" sz="1400" b="1" u="sng" dirty="0">
                <a:latin typeface="Cambria Math" panose="02040503050406030204" pitchFamily="18" charset="0"/>
                <a:ea typeface="Cambria Math" panose="02040503050406030204" pitchFamily="18" charset="0"/>
              </a:rPr>
              <a:t>Its core principle is to leverage the rich visual knowledge stored in modern generative image models</a:t>
            </a:r>
            <a:r>
              <a:rPr lang="en-US" altLang="zh-CN" sz="1400" dirty="0">
                <a:latin typeface="Cambria Math" panose="02040503050406030204" pitchFamily="18" charset="0"/>
                <a:ea typeface="Cambria Math" panose="02040503050406030204" pitchFamily="18" charset="0"/>
              </a:rPr>
              <a:t>. Our model, derived from Stable Diffusion and fine-tuned with </a:t>
            </a:r>
            <a:r>
              <a:rPr lang="en-US" altLang="zh-CN" sz="1400" b="1" u="sng" dirty="0">
                <a:latin typeface="Cambria Math" panose="02040503050406030204" pitchFamily="18" charset="0"/>
                <a:ea typeface="Cambria Math" panose="02040503050406030204" pitchFamily="18" charset="0"/>
              </a:rPr>
              <a:t>synthetic data</a:t>
            </a:r>
            <a:r>
              <a:rPr lang="en-US" altLang="zh-CN" sz="1400" dirty="0">
                <a:latin typeface="Cambria Math" panose="02040503050406030204" pitchFamily="18" charset="0"/>
                <a:ea typeface="Cambria Math" panose="02040503050406030204" pitchFamily="18" charset="0"/>
              </a:rPr>
              <a:t>, can zero-shot transfer to unseen datasets, offering state-of-the-art monocular depth estimation results.</a:t>
            </a:r>
            <a:endParaRPr lang="zh-CN" altLang="en-US" sz="1400" dirty="0">
              <a:latin typeface="Cambria Math" panose="02040503050406030204" pitchFamily="18" charset="0"/>
            </a:endParaRPr>
          </a:p>
        </p:txBody>
      </p:sp>
      <p:sp>
        <p:nvSpPr>
          <p:cNvPr id="9" name="文本框 8">
            <a:extLst>
              <a:ext uri="{FF2B5EF4-FFF2-40B4-BE49-F238E27FC236}">
                <a16:creationId xmlns:a16="http://schemas.microsoft.com/office/drawing/2014/main" id="{0EB24D8F-27EA-18AD-8696-0F780A64E84B}"/>
              </a:ext>
            </a:extLst>
          </p:cNvPr>
          <p:cNvSpPr txBox="1"/>
          <p:nvPr/>
        </p:nvSpPr>
        <p:spPr>
          <a:xfrm>
            <a:off x="6666931" y="1384233"/>
            <a:ext cx="4913194" cy="369332"/>
          </a:xfrm>
          <a:prstGeom prst="rect">
            <a:avLst/>
          </a:prstGeom>
          <a:noFill/>
        </p:spPr>
        <p:txBody>
          <a:bodyPr wrap="square" rtlCol="0">
            <a:spAutoFit/>
          </a:bodyPr>
          <a:lstStyle/>
          <a:p>
            <a:r>
              <a:rPr lang="en-US" altLang="zh-CN" b="1" i="0" dirty="0">
                <a:solidFill>
                  <a:schemeClr val="accent4">
                    <a:lumMod val="60000"/>
                    <a:lumOff val="40000"/>
                  </a:schemeClr>
                </a:solidFill>
                <a:effectLst/>
                <a:latin typeface="DeepSeek-CJK-patch"/>
              </a:rPr>
              <a:t>Marigold</a:t>
            </a:r>
            <a:r>
              <a:rPr lang="zh-CN" altLang="en-US" b="0" i="0" dirty="0">
                <a:solidFill>
                  <a:srgbClr val="404040"/>
                </a:solidFill>
                <a:effectLst/>
                <a:latin typeface="DeepSeek-CJK-patch"/>
              </a:rPr>
              <a:t>的两个主要创新点都是与</a:t>
            </a:r>
            <a:r>
              <a:rPr lang="en-US" altLang="zh-CN" b="0" i="0" dirty="0">
                <a:solidFill>
                  <a:srgbClr val="404040"/>
                </a:solidFill>
                <a:effectLst/>
                <a:latin typeface="DeepSeek-CJK-patch"/>
              </a:rPr>
              <a:t>SD2</a:t>
            </a:r>
            <a:r>
              <a:rPr lang="zh-CN" altLang="en-US" b="0" i="0" dirty="0">
                <a:solidFill>
                  <a:srgbClr val="404040"/>
                </a:solidFill>
                <a:effectLst/>
                <a:latin typeface="DeepSeek-CJK-patch"/>
              </a:rPr>
              <a:t>有关：</a:t>
            </a:r>
            <a:endParaRPr lang="en-US" altLang="zh-CN" b="1" i="0" dirty="0">
              <a:solidFill>
                <a:srgbClr val="404040"/>
              </a:solidFill>
              <a:effectLst/>
              <a:latin typeface="DeepSeek-CJK-patch"/>
            </a:endParaRPr>
          </a:p>
        </p:txBody>
      </p:sp>
      <p:sp>
        <p:nvSpPr>
          <p:cNvPr id="10" name="文本框 9">
            <a:extLst>
              <a:ext uri="{FF2B5EF4-FFF2-40B4-BE49-F238E27FC236}">
                <a16:creationId xmlns:a16="http://schemas.microsoft.com/office/drawing/2014/main" id="{E74202F5-3B0C-10B2-7C92-D7AD46EC180F}"/>
              </a:ext>
            </a:extLst>
          </p:cNvPr>
          <p:cNvSpPr txBox="1"/>
          <p:nvPr/>
        </p:nvSpPr>
        <p:spPr>
          <a:xfrm>
            <a:off x="7014949" y="1753565"/>
            <a:ext cx="4913194" cy="923330"/>
          </a:xfrm>
          <a:prstGeom prst="rect">
            <a:avLst/>
          </a:prstGeom>
          <a:noFill/>
        </p:spPr>
        <p:txBody>
          <a:bodyPr wrap="square" rtlCol="0">
            <a:spAutoFit/>
          </a:bodyPr>
          <a:lstStyle/>
          <a:p>
            <a:pPr algn="just"/>
            <a:r>
              <a:rPr lang="en-US" altLang="zh-CN" b="0" i="0" dirty="0">
                <a:solidFill>
                  <a:srgbClr val="404040"/>
                </a:solidFill>
                <a:effectLst/>
                <a:latin typeface="DeepSeek-CJK-patch"/>
              </a:rPr>
              <a:t>I</a:t>
            </a:r>
            <a:r>
              <a:rPr lang="en-US" altLang="zh-CN" dirty="0">
                <a:solidFill>
                  <a:srgbClr val="404040"/>
                </a:solidFill>
                <a:latin typeface="DeepSeek-CJK-patch"/>
              </a:rPr>
              <a:t>.</a:t>
            </a:r>
            <a:r>
              <a:rPr lang="zh-CN" altLang="en-US" dirty="0">
                <a:solidFill>
                  <a:srgbClr val="404040"/>
                </a:solidFill>
                <a:latin typeface="DeepSeek-CJK-patch"/>
              </a:rPr>
              <a:t> 基于</a:t>
            </a:r>
            <a:r>
              <a:rPr lang="en-US" altLang="zh-CN" dirty="0">
                <a:solidFill>
                  <a:srgbClr val="404040"/>
                </a:solidFill>
                <a:latin typeface="DeepSeek-CJK-patch"/>
              </a:rPr>
              <a:t>SD2</a:t>
            </a:r>
            <a:r>
              <a:rPr lang="zh-CN" altLang="en-US" dirty="0">
                <a:solidFill>
                  <a:srgbClr val="404040"/>
                </a:solidFill>
                <a:latin typeface="DeepSeek-CJK-patch"/>
              </a:rPr>
              <a:t>进行改动，利用大型</a:t>
            </a:r>
            <a:r>
              <a:rPr lang="zh-CN" altLang="en-US" b="0" i="0" dirty="0">
                <a:solidFill>
                  <a:srgbClr val="404040"/>
                </a:solidFill>
                <a:effectLst/>
                <a:latin typeface="DeepSeek-CJK-patch"/>
              </a:rPr>
              <a:t>文本生成图像</a:t>
            </a:r>
            <a:r>
              <a:rPr lang="en-US" altLang="zh-CN" b="0" i="0" dirty="0">
                <a:solidFill>
                  <a:srgbClr val="404040"/>
                </a:solidFill>
                <a:effectLst/>
                <a:latin typeface="DeepSeek-CJK-patch"/>
              </a:rPr>
              <a:t>(Text-to-Image</a:t>
            </a:r>
            <a:r>
              <a:rPr lang="en-US" altLang="zh-CN" dirty="0">
                <a:solidFill>
                  <a:srgbClr val="404040"/>
                </a:solidFill>
                <a:latin typeface="DeepSeek-CJK-patch"/>
              </a:rPr>
              <a:t>)</a:t>
            </a:r>
            <a:r>
              <a:rPr lang="zh-CN" altLang="en-US" b="0" i="0" dirty="0">
                <a:solidFill>
                  <a:srgbClr val="404040"/>
                </a:solidFill>
                <a:effectLst/>
                <a:latin typeface="DeepSeek-CJK-patch"/>
              </a:rPr>
              <a:t>扩散模型</a:t>
            </a:r>
            <a:r>
              <a:rPr lang="zh-CN" altLang="en-US" dirty="0">
                <a:solidFill>
                  <a:srgbClr val="404040"/>
                </a:solidFill>
                <a:latin typeface="DeepSeek-CJK-patch"/>
              </a:rPr>
              <a:t>已经学习到的对于现实世界的表征，来进行深度估计</a:t>
            </a:r>
            <a:r>
              <a:rPr lang="en-US" altLang="zh-CN" dirty="0">
                <a:solidFill>
                  <a:srgbClr val="404040"/>
                </a:solidFill>
                <a:latin typeface="DeepSeek-CJK-patch"/>
              </a:rPr>
              <a:t>.</a:t>
            </a:r>
            <a:endParaRPr lang="zh-CN" altLang="en-US" dirty="0">
              <a:solidFill>
                <a:srgbClr val="404040"/>
              </a:solidFill>
              <a:latin typeface="DeepSeek-CJK-patch"/>
            </a:endParaRPr>
          </a:p>
        </p:txBody>
      </p:sp>
      <p:sp>
        <p:nvSpPr>
          <p:cNvPr id="11" name="文本框 10">
            <a:extLst>
              <a:ext uri="{FF2B5EF4-FFF2-40B4-BE49-F238E27FC236}">
                <a16:creationId xmlns:a16="http://schemas.microsoft.com/office/drawing/2014/main" id="{5F334EB5-8D3A-E86C-4764-3DBB196AE715}"/>
              </a:ext>
            </a:extLst>
          </p:cNvPr>
          <p:cNvSpPr txBox="1"/>
          <p:nvPr/>
        </p:nvSpPr>
        <p:spPr>
          <a:xfrm>
            <a:off x="7014949" y="2785449"/>
            <a:ext cx="4913194" cy="2031325"/>
          </a:xfrm>
          <a:prstGeom prst="rect">
            <a:avLst/>
          </a:prstGeom>
          <a:noFill/>
        </p:spPr>
        <p:txBody>
          <a:bodyPr wrap="square" rtlCol="0">
            <a:spAutoFit/>
          </a:bodyPr>
          <a:lstStyle/>
          <a:p>
            <a:pPr algn="just"/>
            <a:r>
              <a:rPr lang="en-US" altLang="zh-CN" b="0" i="0" dirty="0">
                <a:solidFill>
                  <a:srgbClr val="404040"/>
                </a:solidFill>
                <a:effectLst/>
                <a:latin typeface="DeepSeek-CJK-patch"/>
              </a:rPr>
              <a:t>II</a:t>
            </a:r>
            <a:r>
              <a:rPr lang="en-US" altLang="zh-CN" dirty="0">
                <a:solidFill>
                  <a:srgbClr val="404040"/>
                </a:solidFill>
                <a:latin typeface="DeepSeek-CJK-patch"/>
              </a:rPr>
              <a:t>. </a:t>
            </a:r>
            <a:r>
              <a:rPr lang="zh-CN" altLang="en-US" b="0" i="0" dirty="0">
                <a:solidFill>
                  <a:srgbClr val="404040"/>
                </a:solidFill>
                <a:effectLst/>
                <a:latin typeface="DeepSeek-CJK-patch"/>
              </a:rPr>
              <a:t>真实深度数据集普遍存在因采集设备物理限制和传感器特性导致的深度值缺失问题</a:t>
            </a:r>
            <a:r>
              <a:rPr lang="en-US" altLang="zh-CN" b="0" i="0" dirty="0">
                <a:solidFill>
                  <a:srgbClr val="404040"/>
                </a:solidFill>
                <a:effectLst/>
                <a:latin typeface="DeepSeek-CJK-patch"/>
              </a:rPr>
              <a:t>.</a:t>
            </a:r>
            <a:r>
              <a:rPr lang="zh-CN" altLang="en-US" b="0" i="0" dirty="0">
                <a:solidFill>
                  <a:srgbClr val="404040"/>
                </a:solidFill>
                <a:effectLst/>
                <a:latin typeface="DeepSeek-CJK-patch"/>
              </a:rPr>
              <a:t>本文仅采用合成深度数据集进行训练，因为</a:t>
            </a:r>
            <a:r>
              <a:rPr lang="zh-CN" altLang="en-US" b="1" i="0" dirty="0">
                <a:solidFill>
                  <a:srgbClr val="404040"/>
                </a:solidFill>
                <a:effectLst/>
                <a:latin typeface="DeepSeek-CJK-patch"/>
              </a:rPr>
              <a:t>合成深度数据本质上是密集且完整的</a:t>
            </a:r>
            <a:r>
              <a:rPr lang="zh-CN" altLang="en-US" b="0" i="0" dirty="0">
                <a:solidFill>
                  <a:srgbClr val="404040"/>
                </a:solidFill>
                <a:effectLst/>
                <a:latin typeface="DeepSeek-CJK-patch"/>
              </a:rPr>
              <a:t>，这意味着每个像素都具有有效的真实深度值，而不会因为</a:t>
            </a:r>
            <a:r>
              <a:rPr lang="zh-CN" altLang="en-US" b="1" i="0" dirty="0">
                <a:solidFill>
                  <a:srgbClr val="404040"/>
                </a:solidFill>
                <a:effectLst/>
                <a:latin typeface="DeepSeek-CJK-patch"/>
              </a:rPr>
              <a:t>相机之间的视差差异以及激光雷达光束在反射表面的偏转，从而引入单个像素的</a:t>
            </a:r>
            <a:r>
              <a:rPr lang="en-US" altLang="zh-CN" b="1" i="0" dirty="0">
                <a:solidFill>
                  <a:srgbClr val="404040"/>
                </a:solidFill>
                <a:effectLst/>
                <a:latin typeface="DeepSeek-CJK-patch"/>
              </a:rPr>
              <a:t>GT</a:t>
            </a:r>
            <a:r>
              <a:rPr lang="zh-CN" altLang="en-US" b="1" i="0" dirty="0">
                <a:solidFill>
                  <a:srgbClr val="404040"/>
                </a:solidFill>
                <a:effectLst/>
                <a:latin typeface="DeepSeek-CJK-patch"/>
              </a:rPr>
              <a:t>缺失</a:t>
            </a:r>
            <a:r>
              <a:rPr lang="en-US" altLang="zh-CN" b="1" i="0" dirty="0">
                <a:solidFill>
                  <a:srgbClr val="404040"/>
                </a:solidFill>
                <a:effectLst/>
                <a:latin typeface="DeepSeek-CJK-patch"/>
              </a:rPr>
              <a:t>.</a:t>
            </a:r>
            <a:endParaRPr lang="zh-CN" altLang="en-US" b="1" dirty="0">
              <a:solidFill>
                <a:srgbClr val="404040"/>
              </a:solidFill>
              <a:latin typeface="DeepSeek-CJK-patch"/>
            </a:endParaRPr>
          </a:p>
        </p:txBody>
      </p:sp>
    </p:spTree>
    <p:extLst>
      <p:ext uri="{BB962C8B-B14F-4D97-AF65-F5344CB8AC3E}">
        <p14:creationId xmlns:p14="http://schemas.microsoft.com/office/powerpoint/2010/main" val="348187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51B4C-FB1F-53A2-96D8-AAA80B0ABE7F}"/>
              </a:ext>
            </a:extLst>
          </p:cNvPr>
          <p:cNvSpPr>
            <a:spLocks noGrp="1"/>
          </p:cNvSpPr>
          <p:nvPr>
            <p:ph type="title"/>
          </p:nvPr>
        </p:nvSpPr>
        <p:spPr/>
        <p:txBody>
          <a:bodyPr/>
          <a:lstStyle/>
          <a:p>
            <a:r>
              <a:rPr lang="en-US" altLang="zh-CN" dirty="0"/>
              <a:t>S</a:t>
            </a:r>
            <a:r>
              <a:rPr lang="en-US" altLang="zh-CN" b="0" i="0" dirty="0">
                <a:solidFill>
                  <a:srgbClr val="262626"/>
                </a:solidFill>
                <a:effectLst/>
                <a:latin typeface="DeepSeek-CJK-patch"/>
              </a:rPr>
              <a:t>ynthetic datasets</a:t>
            </a:r>
            <a:endParaRPr lang="zh-CN" altLang="en-US" dirty="0"/>
          </a:p>
        </p:txBody>
      </p:sp>
      <p:sp>
        <p:nvSpPr>
          <p:cNvPr id="3" name="日期占位符 2">
            <a:extLst>
              <a:ext uri="{FF2B5EF4-FFF2-40B4-BE49-F238E27FC236}">
                <a16:creationId xmlns:a16="http://schemas.microsoft.com/office/drawing/2014/main" id="{49BB8A6F-4EF6-2007-C2FA-97D7D41BE738}"/>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84D242D1-158E-E44C-7E21-039EE17E59B3}"/>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2AC90A03-3963-A265-F48C-D30C28577DD2}"/>
              </a:ext>
            </a:extLst>
          </p:cNvPr>
          <p:cNvSpPr>
            <a:spLocks noGrp="1"/>
          </p:cNvSpPr>
          <p:nvPr>
            <p:ph type="sldNum" sz="quarter" idx="12"/>
          </p:nvPr>
        </p:nvSpPr>
        <p:spPr/>
        <p:txBody>
          <a:bodyPr/>
          <a:lstStyle/>
          <a:p>
            <a:fld id="{8DE29A42-1FB3-4C8E-A734-90D396AAE855}" type="slidenum">
              <a:rPr lang="zh-CN" altLang="en-US" smtClean="0"/>
              <a:t>4</a:t>
            </a:fld>
            <a:endParaRPr lang="zh-CN" altLang="en-US"/>
          </a:p>
        </p:txBody>
      </p:sp>
      <p:pic>
        <p:nvPicPr>
          <p:cNvPr id="7" name="图片 6">
            <a:extLst>
              <a:ext uri="{FF2B5EF4-FFF2-40B4-BE49-F238E27FC236}">
                <a16:creationId xmlns:a16="http://schemas.microsoft.com/office/drawing/2014/main" id="{E905B617-F92B-BB7F-832D-A43EBEEF4CFF}"/>
              </a:ext>
            </a:extLst>
          </p:cNvPr>
          <p:cNvPicPr>
            <a:picLocks noChangeAspect="1"/>
          </p:cNvPicPr>
          <p:nvPr/>
        </p:nvPicPr>
        <p:blipFill>
          <a:blip r:embed="rId2"/>
          <a:stretch>
            <a:fillRect/>
          </a:stretch>
        </p:blipFill>
        <p:spPr>
          <a:xfrm>
            <a:off x="1137365" y="1467134"/>
            <a:ext cx="3582436" cy="4251278"/>
          </a:xfrm>
          <a:prstGeom prst="rect">
            <a:avLst/>
          </a:prstGeom>
        </p:spPr>
      </p:pic>
      <p:sp>
        <p:nvSpPr>
          <p:cNvPr id="10" name="文本框 9">
            <a:extLst>
              <a:ext uri="{FF2B5EF4-FFF2-40B4-BE49-F238E27FC236}">
                <a16:creationId xmlns:a16="http://schemas.microsoft.com/office/drawing/2014/main" id="{D70440C4-55D6-7976-6FD8-3592471442A3}"/>
              </a:ext>
            </a:extLst>
          </p:cNvPr>
          <p:cNvSpPr txBox="1"/>
          <p:nvPr/>
        </p:nvSpPr>
        <p:spPr>
          <a:xfrm>
            <a:off x="838200" y="1074856"/>
            <a:ext cx="4387756" cy="369332"/>
          </a:xfrm>
          <a:prstGeom prst="rect">
            <a:avLst/>
          </a:prstGeom>
          <a:noFill/>
        </p:spPr>
        <p:txBody>
          <a:bodyPr wrap="square">
            <a:spAutoFit/>
          </a:bodyPr>
          <a:lstStyle/>
          <a:p>
            <a:pPr algn="ctr"/>
            <a:r>
              <a:rPr lang="en-US" altLang="zh-CN" dirty="0"/>
              <a:t>Overview of the </a:t>
            </a:r>
            <a:r>
              <a:rPr lang="en-US" altLang="zh-CN" dirty="0" err="1"/>
              <a:t>Hypersim</a:t>
            </a:r>
            <a:r>
              <a:rPr lang="en-US" altLang="zh-CN" dirty="0"/>
              <a:t> dataset(1.9TB)</a:t>
            </a:r>
            <a:endParaRPr lang="zh-CN" altLang="en-US" dirty="0"/>
          </a:p>
        </p:txBody>
      </p:sp>
      <p:pic>
        <p:nvPicPr>
          <p:cNvPr id="12" name="图片 11">
            <a:extLst>
              <a:ext uri="{FF2B5EF4-FFF2-40B4-BE49-F238E27FC236}">
                <a16:creationId xmlns:a16="http://schemas.microsoft.com/office/drawing/2014/main" id="{E4FB1248-2CF8-504B-5440-0F9B488ECCF4}"/>
              </a:ext>
            </a:extLst>
          </p:cNvPr>
          <p:cNvPicPr>
            <a:picLocks noChangeAspect="1"/>
          </p:cNvPicPr>
          <p:nvPr/>
        </p:nvPicPr>
        <p:blipFill>
          <a:blip r:embed="rId3"/>
          <a:stretch>
            <a:fillRect/>
          </a:stretch>
        </p:blipFill>
        <p:spPr>
          <a:xfrm>
            <a:off x="5998189" y="1521844"/>
            <a:ext cx="5680055" cy="4196568"/>
          </a:xfrm>
          <a:prstGeom prst="rect">
            <a:avLst/>
          </a:prstGeom>
        </p:spPr>
      </p:pic>
      <p:sp>
        <p:nvSpPr>
          <p:cNvPr id="13" name="文本框 12">
            <a:extLst>
              <a:ext uri="{FF2B5EF4-FFF2-40B4-BE49-F238E27FC236}">
                <a16:creationId xmlns:a16="http://schemas.microsoft.com/office/drawing/2014/main" id="{E0EC57E5-6D67-4460-0554-C87CD4D5DE7E}"/>
              </a:ext>
            </a:extLst>
          </p:cNvPr>
          <p:cNvSpPr txBox="1"/>
          <p:nvPr/>
        </p:nvSpPr>
        <p:spPr>
          <a:xfrm>
            <a:off x="5998189" y="1074856"/>
            <a:ext cx="5680054" cy="369332"/>
          </a:xfrm>
          <a:prstGeom prst="rect">
            <a:avLst/>
          </a:prstGeom>
          <a:noFill/>
        </p:spPr>
        <p:txBody>
          <a:bodyPr wrap="square">
            <a:spAutoFit/>
          </a:bodyPr>
          <a:lstStyle/>
          <a:p>
            <a:pPr algn="ctr"/>
            <a:r>
              <a:rPr lang="en-US" altLang="zh-CN" dirty="0"/>
              <a:t>Overview of the Virtual Kitti dataset(7GB)</a:t>
            </a:r>
            <a:endParaRPr lang="zh-CN" altLang="en-US" dirty="0"/>
          </a:p>
        </p:txBody>
      </p:sp>
    </p:spTree>
    <p:extLst>
      <p:ext uri="{BB962C8B-B14F-4D97-AF65-F5344CB8AC3E}">
        <p14:creationId xmlns:p14="http://schemas.microsoft.com/office/powerpoint/2010/main" val="219356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8BBC4-DB3D-4B95-9EA1-81A87DCA96B3}"/>
              </a:ext>
            </a:extLst>
          </p:cNvPr>
          <p:cNvSpPr>
            <a:spLocks noGrp="1"/>
          </p:cNvSpPr>
          <p:nvPr>
            <p:ph type="title"/>
          </p:nvPr>
        </p:nvSpPr>
        <p:spPr/>
        <p:txBody>
          <a:bodyPr/>
          <a:lstStyle/>
          <a:p>
            <a:r>
              <a:rPr lang="en-US" altLang="zh-CN" dirty="0"/>
              <a:t>Overview of the </a:t>
            </a:r>
            <a:r>
              <a:rPr lang="en-US" altLang="zh-CN" b="1" dirty="0">
                <a:solidFill>
                  <a:schemeClr val="accent4">
                    <a:lumMod val="60000"/>
                    <a:lumOff val="40000"/>
                  </a:schemeClr>
                </a:solidFill>
              </a:rPr>
              <a:t>Marigold</a:t>
            </a:r>
            <a:r>
              <a:rPr lang="en-US" altLang="zh-CN" dirty="0"/>
              <a:t> fine-tuning protocol</a:t>
            </a:r>
            <a:endParaRPr lang="zh-CN" altLang="en-US" dirty="0"/>
          </a:p>
        </p:txBody>
      </p:sp>
      <p:sp>
        <p:nvSpPr>
          <p:cNvPr id="3" name="日期占位符 2">
            <a:extLst>
              <a:ext uri="{FF2B5EF4-FFF2-40B4-BE49-F238E27FC236}">
                <a16:creationId xmlns:a16="http://schemas.microsoft.com/office/drawing/2014/main" id="{26B95A15-1FAA-47A7-2355-9470BE039925}"/>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67D8E310-5687-9EF4-AB28-05796ADA115A}"/>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4EDDEF77-BA83-0F35-6729-D82A669D7367}"/>
              </a:ext>
            </a:extLst>
          </p:cNvPr>
          <p:cNvSpPr>
            <a:spLocks noGrp="1"/>
          </p:cNvSpPr>
          <p:nvPr>
            <p:ph type="sldNum" sz="quarter" idx="12"/>
          </p:nvPr>
        </p:nvSpPr>
        <p:spPr/>
        <p:txBody>
          <a:bodyPr/>
          <a:lstStyle/>
          <a:p>
            <a:fld id="{8DE29A42-1FB3-4C8E-A734-90D396AAE855}" type="slidenum">
              <a:rPr lang="zh-CN" altLang="en-US" smtClean="0"/>
              <a:t>5</a:t>
            </a:fld>
            <a:endParaRPr lang="zh-CN" altLang="en-US"/>
          </a:p>
        </p:txBody>
      </p:sp>
      <p:pic>
        <p:nvPicPr>
          <p:cNvPr id="7" name="图片 6">
            <a:extLst>
              <a:ext uri="{FF2B5EF4-FFF2-40B4-BE49-F238E27FC236}">
                <a16:creationId xmlns:a16="http://schemas.microsoft.com/office/drawing/2014/main" id="{AEDF5F92-7084-AFCB-9210-9187CE3EDD3F}"/>
              </a:ext>
            </a:extLst>
          </p:cNvPr>
          <p:cNvPicPr>
            <a:picLocks noChangeAspect="1"/>
          </p:cNvPicPr>
          <p:nvPr/>
        </p:nvPicPr>
        <p:blipFill>
          <a:blip r:embed="rId2"/>
          <a:stretch>
            <a:fillRect/>
          </a:stretch>
        </p:blipFill>
        <p:spPr>
          <a:xfrm>
            <a:off x="1944477" y="1105469"/>
            <a:ext cx="8303046" cy="4647062"/>
          </a:xfrm>
          <a:prstGeom prst="rect">
            <a:avLst/>
          </a:prstGeom>
        </p:spPr>
      </p:pic>
    </p:spTree>
    <p:extLst>
      <p:ext uri="{BB962C8B-B14F-4D97-AF65-F5344CB8AC3E}">
        <p14:creationId xmlns:p14="http://schemas.microsoft.com/office/powerpoint/2010/main" val="3319778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50B67-897D-AD4C-29B0-F1859A94195B}"/>
              </a:ext>
            </a:extLst>
          </p:cNvPr>
          <p:cNvSpPr>
            <a:spLocks noGrp="1"/>
          </p:cNvSpPr>
          <p:nvPr>
            <p:ph type="title"/>
          </p:nvPr>
        </p:nvSpPr>
        <p:spPr/>
        <p:txBody>
          <a:bodyPr/>
          <a:lstStyle/>
          <a:p>
            <a:r>
              <a:rPr lang="en-US" altLang="zh-CN" dirty="0"/>
              <a:t>Overview of the </a:t>
            </a:r>
            <a:r>
              <a:rPr lang="en-US" altLang="zh-CN" b="1" dirty="0">
                <a:solidFill>
                  <a:schemeClr val="accent4">
                    <a:lumMod val="60000"/>
                    <a:lumOff val="40000"/>
                  </a:schemeClr>
                </a:solidFill>
              </a:rPr>
              <a:t>Marigold</a:t>
            </a:r>
            <a:r>
              <a:rPr lang="en-US" altLang="zh-CN" dirty="0"/>
              <a:t> inference scheme</a:t>
            </a:r>
            <a:endParaRPr lang="zh-CN" altLang="en-US" dirty="0"/>
          </a:p>
        </p:txBody>
      </p:sp>
      <p:sp>
        <p:nvSpPr>
          <p:cNvPr id="3" name="日期占位符 2">
            <a:extLst>
              <a:ext uri="{FF2B5EF4-FFF2-40B4-BE49-F238E27FC236}">
                <a16:creationId xmlns:a16="http://schemas.microsoft.com/office/drawing/2014/main" id="{69CF0E00-104D-A810-9DCA-17D67B4F3AAF}"/>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93103B3D-7797-ED2A-A5E2-5BE0219D03E6}"/>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7B4044A3-2AC8-91CB-0628-6D503BBC2BC4}"/>
              </a:ext>
            </a:extLst>
          </p:cNvPr>
          <p:cNvSpPr>
            <a:spLocks noGrp="1"/>
          </p:cNvSpPr>
          <p:nvPr>
            <p:ph type="sldNum" sz="quarter" idx="12"/>
          </p:nvPr>
        </p:nvSpPr>
        <p:spPr/>
        <p:txBody>
          <a:bodyPr/>
          <a:lstStyle/>
          <a:p>
            <a:fld id="{8DE29A42-1FB3-4C8E-A734-90D396AAE855}" type="slidenum">
              <a:rPr lang="zh-CN" altLang="en-US" smtClean="0"/>
              <a:t>6</a:t>
            </a:fld>
            <a:endParaRPr lang="zh-CN" altLang="en-US"/>
          </a:p>
        </p:txBody>
      </p:sp>
      <p:pic>
        <p:nvPicPr>
          <p:cNvPr id="7" name="图片 6">
            <a:extLst>
              <a:ext uri="{FF2B5EF4-FFF2-40B4-BE49-F238E27FC236}">
                <a16:creationId xmlns:a16="http://schemas.microsoft.com/office/drawing/2014/main" id="{B3DAFAAD-F8CF-83F1-4AB8-BC8E48E87245}"/>
              </a:ext>
            </a:extLst>
          </p:cNvPr>
          <p:cNvPicPr>
            <a:picLocks noChangeAspect="1"/>
          </p:cNvPicPr>
          <p:nvPr/>
        </p:nvPicPr>
        <p:blipFill>
          <a:blip r:embed="rId2"/>
          <a:stretch>
            <a:fillRect/>
          </a:stretch>
        </p:blipFill>
        <p:spPr>
          <a:xfrm>
            <a:off x="1312883" y="1120658"/>
            <a:ext cx="9566234" cy="4616684"/>
          </a:xfrm>
          <a:prstGeom prst="rect">
            <a:avLst/>
          </a:prstGeom>
        </p:spPr>
      </p:pic>
    </p:spTree>
    <p:extLst>
      <p:ext uri="{BB962C8B-B14F-4D97-AF65-F5344CB8AC3E}">
        <p14:creationId xmlns:p14="http://schemas.microsoft.com/office/powerpoint/2010/main" val="1779329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D2079F4-24C0-9A0D-193B-6CCE594A9AD3}"/>
              </a:ext>
            </a:extLst>
          </p:cNvPr>
          <p:cNvSpPr>
            <a:spLocks noGrp="1"/>
          </p:cNvSpPr>
          <p:nvPr>
            <p:ph type="title"/>
          </p:nvPr>
        </p:nvSpPr>
        <p:spPr/>
        <p:txBody>
          <a:bodyPr/>
          <a:lstStyle/>
          <a:p>
            <a:r>
              <a:rPr lang="en-US" altLang="zh-CN" dirty="0"/>
              <a:t>Result of Marigold</a:t>
            </a:r>
            <a:endParaRPr lang="zh-CN" altLang="en-US" dirty="0"/>
          </a:p>
        </p:txBody>
      </p:sp>
      <p:sp>
        <p:nvSpPr>
          <p:cNvPr id="2" name="日期占位符 1">
            <a:extLst>
              <a:ext uri="{FF2B5EF4-FFF2-40B4-BE49-F238E27FC236}">
                <a16:creationId xmlns:a16="http://schemas.microsoft.com/office/drawing/2014/main" id="{6A061086-3707-F3F9-E2A8-48C3E9D74ED4}"/>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3" name="页脚占位符 2">
            <a:extLst>
              <a:ext uri="{FF2B5EF4-FFF2-40B4-BE49-F238E27FC236}">
                <a16:creationId xmlns:a16="http://schemas.microsoft.com/office/drawing/2014/main" id="{B149AA8B-E18E-4AB3-ECBC-18D4BB1CB40B}"/>
              </a:ext>
            </a:extLst>
          </p:cNvPr>
          <p:cNvSpPr>
            <a:spLocks noGrp="1"/>
          </p:cNvSpPr>
          <p:nvPr>
            <p:ph type="ftr" sz="quarter" idx="11"/>
          </p:nvPr>
        </p:nvSpPr>
        <p:spPr/>
        <p:txBody>
          <a:bodyPr/>
          <a:lstStyle/>
          <a:p>
            <a:r>
              <a:rPr lang="en-US" altLang="zh-CN"/>
              <a:t>Bingxin Ke</a:t>
            </a:r>
            <a:endParaRPr lang="zh-CN" altLang="en-US" dirty="0"/>
          </a:p>
        </p:txBody>
      </p:sp>
      <p:sp>
        <p:nvSpPr>
          <p:cNvPr id="4" name="灯片编号占位符 3">
            <a:extLst>
              <a:ext uri="{FF2B5EF4-FFF2-40B4-BE49-F238E27FC236}">
                <a16:creationId xmlns:a16="http://schemas.microsoft.com/office/drawing/2014/main" id="{40BCABA0-FC55-1069-83EC-DC02230C87C8}"/>
              </a:ext>
            </a:extLst>
          </p:cNvPr>
          <p:cNvSpPr>
            <a:spLocks noGrp="1"/>
          </p:cNvSpPr>
          <p:nvPr>
            <p:ph type="sldNum" sz="quarter" idx="12"/>
          </p:nvPr>
        </p:nvSpPr>
        <p:spPr/>
        <p:txBody>
          <a:bodyPr/>
          <a:lstStyle/>
          <a:p>
            <a:fld id="{8DE29A42-1FB3-4C8E-A734-90D396AAE855}" type="slidenum">
              <a:rPr lang="zh-CN" altLang="en-US" smtClean="0"/>
              <a:t>7</a:t>
            </a:fld>
            <a:endParaRPr lang="zh-CN" altLang="en-US"/>
          </a:p>
        </p:txBody>
      </p:sp>
      <p:pic>
        <p:nvPicPr>
          <p:cNvPr id="7" name="图片 6">
            <a:extLst>
              <a:ext uri="{FF2B5EF4-FFF2-40B4-BE49-F238E27FC236}">
                <a16:creationId xmlns:a16="http://schemas.microsoft.com/office/drawing/2014/main" id="{2D9DDD99-FE8E-CBB4-2D54-B4501B163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72" y="1433015"/>
            <a:ext cx="2659672" cy="3991970"/>
          </a:xfrm>
          <a:prstGeom prst="rect">
            <a:avLst/>
          </a:prstGeom>
        </p:spPr>
      </p:pic>
      <p:pic>
        <p:nvPicPr>
          <p:cNvPr id="9" name="图片 8">
            <a:extLst>
              <a:ext uri="{FF2B5EF4-FFF2-40B4-BE49-F238E27FC236}">
                <a16:creationId xmlns:a16="http://schemas.microsoft.com/office/drawing/2014/main" id="{3F591DA3-F0C8-1AAD-90E1-B677B9279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444" y="1433014"/>
            <a:ext cx="2659671" cy="3991971"/>
          </a:xfrm>
          <a:prstGeom prst="rect">
            <a:avLst/>
          </a:prstGeom>
        </p:spPr>
      </p:pic>
      <p:pic>
        <p:nvPicPr>
          <p:cNvPr id="13" name="图片 12">
            <a:extLst>
              <a:ext uri="{FF2B5EF4-FFF2-40B4-BE49-F238E27FC236}">
                <a16:creationId xmlns:a16="http://schemas.microsoft.com/office/drawing/2014/main" id="{15515DD3-02AB-E3D9-C346-303854E1D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33013"/>
            <a:ext cx="2659670" cy="3991967"/>
          </a:xfrm>
          <a:prstGeom prst="rect">
            <a:avLst/>
          </a:prstGeom>
        </p:spPr>
      </p:pic>
      <p:sp>
        <p:nvSpPr>
          <p:cNvPr id="14" name="文本框 13">
            <a:extLst>
              <a:ext uri="{FF2B5EF4-FFF2-40B4-BE49-F238E27FC236}">
                <a16:creationId xmlns:a16="http://schemas.microsoft.com/office/drawing/2014/main" id="{4341FCB9-A326-62B3-EBDF-B423B93593B8}"/>
              </a:ext>
            </a:extLst>
          </p:cNvPr>
          <p:cNvSpPr txBox="1"/>
          <p:nvPr/>
        </p:nvSpPr>
        <p:spPr>
          <a:xfrm>
            <a:off x="1017226" y="1139588"/>
            <a:ext cx="1890215" cy="369332"/>
          </a:xfrm>
          <a:prstGeom prst="rect">
            <a:avLst/>
          </a:prstGeom>
          <a:noFill/>
        </p:spPr>
        <p:txBody>
          <a:bodyPr wrap="square" rtlCol="0">
            <a:spAutoFit/>
          </a:bodyPr>
          <a:lstStyle/>
          <a:p>
            <a:pPr algn="ctr"/>
            <a:r>
              <a:rPr lang="en-US" altLang="zh-CN" b="1" dirty="0"/>
              <a:t>Image</a:t>
            </a:r>
            <a:endParaRPr lang="zh-CN" altLang="en-US" b="1" dirty="0"/>
          </a:p>
        </p:txBody>
      </p:sp>
      <p:sp>
        <p:nvSpPr>
          <p:cNvPr id="15" name="文本框 14">
            <a:extLst>
              <a:ext uri="{FF2B5EF4-FFF2-40B4-BE49-F238E27FC236}">
                <a16:creationId xmlns:a16="http://schemas.microsoft.com/office/drawing/2014/main" id="{113F0681-D9E6-D72A-2ABB-7854359A110F}"/>
              </a:ext>
            </a:extLst>
          </p:cNvPr>
          <p:cNvSpPr txBox="1"/>
          <p:nvPr/>
        </p:nvSpPr>
        <p:spPr>
          <a:xfrm>
            <a:off x="2943928" y="1139588"/>
            <a:ext cx="3666702" cy="369332"/>
          </a:xfrm>
          <a:prstGeom prst="rect">
            <a:avLst/>
          </a:prstGeom>
          <a:noFill/>
        </p:spPr>
        <p:txBody>
          <a:bodyPr wrap="square" rtlCol="0">
            <a:spAutoFit/>
          </a:bodyPr>
          <a:lstStyle/>
          <a:p>
            <a:pPr algn="ctr"/>
            <a:r>
              <a:rPr lang="en-US" altLang="zh-CN" b="1" dirty="0"/>
              <a:t>Marigold</a:t>
            </a:r>
            <a:endParaRPr lang="zh-CN" altLang="en-US" b="1" dirty="0"/>
          </a:p>
        </p:txBody>
      </p:sp>
      <p:sp>
        <p:nvSpPr>
          <p:cNvPr id="16" name="文本框 15">
            <a:extLst>
              <a:ext uri="{FF2B5EF4-FFF2-40B4-BE49-F238E27FC236}">
                <a16:creationId xmlns:a16="http://schemas.microsoft.com/office/drawing/2014/main" id="{4CB8C48B-8CFE-F59D-90C4-2C69CAD67BE3}"/>
              </a:ext>
            </a:extLst>
          </p:cNvPr>
          <p:cNvSpPr txBox="1"/>
          <p:nvPr/>
        </p:nvSpPr>
        <p:spPr>
          <a:xfrm>
            <a:off x="5474740" y="1139588"/>
            <a:ext cx="3902190" cy="369332"/>
          </a:xfrm>
          <a:prstGeom prst="rect">
            <a:avLst/>
          </a:prstGeom>
          <a:noFill/>
        </p:spPr>
        <p:txBody>
          <a:bodyPr wrap="square" rtlCol="0">
            <a:spAutoFit/>
          </a:bodyPr>
          <a:lstStyle/>
          <a:p>
            <a:pPr algn="ctr"/>
            <a:r>
              <a:rPr lang="en-US" altLang="zh-CN" b="1" dirty="0"/>
              <a:t>Trained model</a:t>
            </a:r>
            <a:endParaRPr lang="zh-CN" altLang="en-US" b="1" dirty="0"/>
          </a:p>
        </p:txBody>
      </p:sp>
      <p:sp>
        <p:nvSpPr>
          <p:cNvPr id="18" name="文本框 17">
            <a:extLst>
              <a:ext uri="{FF2B5EF4-FFF2-40B4-BE49-F238E27FC236}">
                <a16:creationId xmlns:a16="http://schemas.microsoft.com/office/drawing/2014/main" id="{5E7194C8-2FDA-4C09-E906-B25D3E7A4F24}"/>
              </a:ext>
            </a:extLst>
          </p:cNvPr>
          <p:cNvSpPr txBox="1"/>
          <p:nvPr/>
        </p:nvSpPr>
        <p:spPr>
          <a:xfrm>
            <a:off x="10392770" y="708701"/>
            <a:ext cx="1644555" cy="430887"/>
          </a:xfrm>
          <a:prstGeom prst="rect">
            <a:avLst/>
          </a:prstGeom>
          <a:noFill/>
        </p:spPr>
        <p:txBody>
          <a:bodyPr wrap="square" rtlCol="0">
            <a:spAutoFit/>
          </a:bodyPr>
          <a:lstStyle/>
          <a:p>
            <a:r>
              <a:rPr lang="en-US" altLang="zh-CN" sz="1100" dirty="0">
                <a:latin typeface="Cambria Math" panose="02040503050406030204" pitchFamily="18" charset="0"/>
                <a:ea typeface="Cambria Math" panose="02040503050406030204" pitchFamily="18" charset="0"/>
              </a:rPr>
              <a:t>11 epochs</a:t>
            </a:r>
          </a:p>
          <a:p>
            <a:r>
              <a:rPr lang="en-US" altLang="zh-CN" sz="1100" dirty="0">
                <a:latin typeface="Cambria Math" panose="02040503050406030204" pitchFamily="18" charset="0"/>
                <a:ea typeface="Cambria Math" panose="02040503050406030204" pitchFamily="18" charset="0"/>
              </a:rPr>
              <a:t>7000 iters</a:t>
            </a:r>
            <a:endParaRPr lang="zh-CN" altLang="en-US" sz="1100" dirty="0">
              <a:latin typeface="Cambria Math" panose="02040503050406030204" pitchFamily="18" charset="0"/>
            </a:endParaRPr>
          </a:p>
        </p:txBody>
      </p:sp>
      <p:pic>
        <p:nvPicPr>
          <p:cNvPr id="28" name="图片 27">
            <a:extLst>
              <a:ext uri="{FF2B5EF4-FFF2-40B4-BE49-F238E27FC236}">
                <a16:creationId xmlns:a16="http://schemas.microsoft.com/office/drawing/2014/main" id="{97310C03-1922-465D-AF93-5669367D8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5670" y="1433013"/>
            <a:ext cx="2659959" cy="3992400"/>
          </a:xfrm>
          <a:prstGeom prst="rect">
            <a:avLst/>
          </a:prstGeom>
        </p:spPr>
      </p:pic>
      <p:sp>
        <p:nvSpPr>
          <p:cNvPr id="31" name="文本框 30">
            <a:extLst>
              <a:ext uri="{FF2B5EF4-FFF2-40B4-BE49-F238E27FC236}">
                <a16:creationId xmlns:a16="http://schemas.microsoft.com/office/drawing/2014/main" id="{4AECDEF7-C1E5-EB85-8BE4-6CCFC14937FB}"/>
              </a:ext>
            </a:extLst>
          </p:cNvPr>
          <p:cNvSpPr txBox="1"/>
          <p:nvPr/>
        </p:nvSpPr>
        <p:spPr>
          <a:xfrm>
            <a:off x="8194209" y="1139588"/>
            <a:ext cx="3902190" cy="369332"/>
          </a:xfrm>
          <a:prstGeom prst="rect">
            <a:avLst/>
          </a:prstGeom>
          <a:noFill/>
        </p:spPr>
        <p:txBody>
          <a:bodyPr wrap="square" rtlCol="0">
            <a:spAutoFit/>
          </a:bodyPr>
          <a:lstStyle/>
          <a:p>
            <a:pPr algn="ctr"/>
            <a:r>
              <a:rPr lang="en-US" altLang="zh-CN" b="1" dirty="0"/>
              <a:t>Distill Any Depth</a:t>
            </a:r>
            <a:endParaRPr lang="zh-CN" altLang="en-US" b="1" dirty="0"/>
          </a:p>
        </p:txBody>
      </p:sp>
      <p:sp>
        <p:nvSpPr>
          <p:cNvPr id="37" name="矩形 36">
            <a:extLst>
              <a:ext uri="{FF2B5EF4-FFF2-40B4-BE49-F238E27FC236}">
                <a16:creationId xmlns:a16="http://schemas.microsoft.com/office/drawing/2014/main" id="{22DA0A31-841B-DC34-DF9E-F078F8D3ECCA}"/>
              </a:ext>
            </a:extLst>
          </p:cNvPr>
          <p:cNvSpPr/>
          <p:nvPr/>
        </p:nvSpPr>
        <p:spPr>
          <a:xfrm>
            <a:off x="9376930" y="3617595"/>
            <a:ext cx="538620" cy="25527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DA069C7-4837-CE4E-D205-EA7537F475E0}"/>
              </a:ext>
            </a:extLst>
          </p:cNvPr>
          <p:cNvSpPr/>
          <p:nvPr/>
        </p:nvSpPr>
        <p:spPr>
          <a:xfrm>
            <a:off x="6728375" y="3617595"/>
            <a:ext cx="538620" cy="25527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33996D2-DADC-28B1-F0DE-D302DC1EBFF5}"/>
              </a:ext>
            </a:extLst>
          </p:cNvPr>
          <p:cNvSpPr/>
          <p:nvPr/>
        </p:nvSpPr>
        <p:spPr>
          <a:xfrm>
            <a:off x="4068705" y="3617595"/>
            <a:ext cx="538620" cy="25527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87C8E726-9BBC-A0F5-EA6E-B699B8DE0DF7}"/>
              </a:ext>
            </a:extLst>
          </p:cNvPr>
          <p:cNvSpPr/>
          <p:nvPr/>
        </p:nvSpPr>
        <p:spPr>
          <a:xfrm>
            <a:off x="1408745" y="3617595"/>
            <a:ext cx="538620" cy="25527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69B13F82-CABC-5B4E-CFA4-78B3A9B7E30A}"/>
              </a:ext>
            </a:extLst>
          </p:cNvPr>
          <p:cNvPicPr>
            <a:picLocks noChangeAspect="1"/>
          </p:cNvPicPr>
          <p:nvPr/>
        </p:nvPicPr>
        <p:blipFill>
          <a:blip r:embed="rId6"/>
          <a:stretch>
            <a:fillRect/>
          </a:stretch>
        </p:blipFill>
        <p:spPr>
          <a:xfrm>
            <a:off x="4725169" y="5424980"/>
            <a:ext cx="1370830" cy="690015"/>
          </a:xfrm>
          <a:prstGeom prst="rect">
            <a:avLst/>
          </a:prstGeom>
        </p:spPr>
      </p:pic>
      <p:pic>
        <p:nvPicPr>
          <p:cNvPr id="44" name="图片 43">
            <a:extLst>
              <a:ext uri="{FF2B5EF4-FFF2-40B4-BE49-F238E27FC236}">
                <a16:creationId xmlns:a16="http://schemas.microsoft.com/office/drawing/2014/main" id="{92DA3B35-B105-D707-C9DC-6D1CFCF93FA6}"/>
              </a:ext>
            </a:extLst>
          </p:cNvPr>
          <p:cNvPicPr>
            <a:picLocks noChangeAspect="1"/>
          </p:cNvPicPr>
          <p:nvPr/>
        </p:nvPicPr>
        <p:blipFill>
          <a:blip r:embed="rId7"/>
          <a:stretch>
            <a:fillRect/>
          </a:stretch>
        </p:blipFill>
        <p:spPr>
          <a:xfrm>
            <a:off x="2074198" y="5424980"/>
            <a:ext cx="1371600" cy="690372"/>
          </a:xfrm>
          <a:prstGeom prst="rect">
            <a:avLst/>
          </a:prstGeom>
        </p:spPr>
      </p:pic>
      <p:pic>
        <p:nvPicPr>
          <p:cNvPr id="46" name="图片 45">
            <a:extLst>
              <a:ext uri="{FF2B5EF4-FFF2-40B4-BE49-F238E27FC236}">
                <a16:creationId xmlns:a16="http://schemas.microsoft.com/office/drawing/2014/main" id="{189C8ED9-FAD8-089F-BFDA-B59FE081EACE}"/>
              </a:ext>
            </a:extLst>
          </p:cNvPr>
          <p:cNvPicPr>
            <a:picLocks noChangeAspect="1"/>
          </p:cNvPicPr>
          <p:nvPr/>
        </p:nvPicPr>
        <p:blipFill>
          <a:blip r:embed="rId8"/>
          <a:stretch>
            <a:fillRect/>
          </a:stretch>
        </p:blipFill>
        <p:spPr>
          <a:xfrm>
            <a:off x="7371309" y="5423795"/>
            <a:ext cx="1373245" cy="691200"/>
          </a:xfrm>
          <a:prstGeom prst="rect">
            <a:avLst/>
          </a:prstGeom>
        </p:spPr>
      </p:pic>
      <p:pic>
        <p:nvPicPr>
          <p:cNvPr id="48" name="图片 47">
            <a:extLst>
              <a:ext uri="{FF2B5EF4-FFF2-40B4-BE49-F238E27FC236}">
                <a16:creationId xmlns:a16="http://schemas.microsoft.com/office/drawing/2014/main" id="{9D486243-0F06-CE31-6A40-4C5A297EC873}"/>
              </a:ext>
            </a:extLst>
          </p:cNvPr>
          <p:cNvPicPr>
            <a:picLocks noChangeAspect="1"/>
          </p:cNvPicPr>
          <p:nvPr/>
        </p:nvPicPr>
        <p:blipFill>
          <a:blip r:embed="rId9"/>
          <a:stretch>
            <a:fillRect/>
          </a:stretch>
        </p:blipFill>
        <p:spPr>
          <a:xfrm>
            <a:off x="10008748" y="5423795"/>
            <a:ext cx="1391741" cy="691200"/>
          </a:xfrm>
          <a:prstGeom prst="rect">
            <a:avLst/>
          </a:prstGeom>
        </p:spPr>
      </p:pic>
    </p:spTree>
    <p:extLst>
      <p:ext uri="{BB962C8B-B14F-4D97-AF65-F5344CB8AC3E}">
        <p14:creationId xmlns:p14="http://schemas.microsoft.com/office/powerpoint/2010/main" val="72470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B6CD9-EC75-976E-F404-B25E231CCAB6}"/>
              </a:ext>
            </a:extLst>
          </p:cNvPr>
          <p:cNvSpPr>
            <a:spLocks noGrp="1"/>
          </p:cNvSpPr>
          <p:nvPr>
            <p:ph type="title"/>
          </p:nvPr>
        </p:nvSpPr>
        <p:spPr/>
        <p:txBody>
          <a:bodyPr/>
          <a:lstStyle/>
          <a:p>
            <a:r>
              <a:rPr lang="en-US" altLang="zh-CN" dirty="0"/>
              <a:t>Result of Marigold-Outdoor</a:t>
            </a:r>
            <a:endParaRPr lang="zh-CN" altLang="en-US" dirty="0"/>
          </a:p>
        </p:txBody>
      </p:sp>
      <p:sp>
        <p:nvSpPr>
          <p:cNvPr id="3" name="日期占位符 2">
            <a:extLst>
              <a:ext uri="{FF2B5EF4-FFF2-40B4-BE49-F238E27FC236}">
                <a16:creationId xmlns:a16="http://schemas.microsoft.com/office/drawing/2014/main" id="{33C3DF8E-E30A-69E4-67E3-304AE77750DA}"/>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1D05F176-3B6B-28C1-240E-8A4A21A3869F}"/>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CC370803-B59A-F066-C201-771E45CF17B4}"/>
              </a:ext>
            </a:extLst>
          </p:cNvPr>
          <p:cNvSpPr>
            <a:spLocks noGrp="1"/>
          </p:cNvSpPr>
          <p:nvPr>
            <p:ph type="sldNum" sz="quarter" idx="12"/>
          </p:nvPr>
        </p:nvSpPr>
        <p:spPr/>
        <p:txBody>
          <a:bodyPr/>
          <a:lstStyle/>
          <a:p>
            <a:fld id="{8DE29A42-1FB3-4C8E-A734-90D396AAE855}" type="slidenum">
              <a:rPr lang="zh-CN" altLang="en-US" smtClean="0"/>
              <a:t>8</a:t>
            </a:fld>
            <a:endParaRPr lang="zh-CN" altLang="en-US"/>
          </a:p>
        </p:txBody>
      </p:sp>
      <p:pic>
        <p:nvPicPr>
          <p:cNvPr id="6" name="图片 5">
            <a:extLst>
              <a:ext uri="{FF2B5EF4-FFF2-40B4-BE49-F238E27FC236}">
                <a16:creationId xmlns:a16="http://schemas.microsoft.com/office/drawing/2014/main" id="{18ACD787-DDFA-A83E-75F5-45A918E57E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515" y="2309644"/>
            <a:ext cx="2737510" cy="2053134"/>
          </a:xfrm>
          <a:prstGeom prst="rect">
            <a:avLst/>
          </a:prstGeom>
        </p:spPr>
      </p:pic>
      <p:pic>
        <p:nvPicPr>
          <p:cNvPr id="7" name="图片 6">
            <a:extLst>
              <a:ext uri="{FF2B5EF4-FFF2-40B4-BE49-F238E27FC236}">
                <a16:creationId xmlns:a16="http://schemas.microsoft.com/office/drawing/2014/main" id="{DA460AD0-91CD-AA95-299F-ED365069F3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0508" y="2304158"/>
            <a:ext cx="2744832" cy="2058620"/>
          </a:xfrm>
          <a:prstGeom prst="rect">
            <a:avLst/>
          </a:prstGeom>
        </p:spPr>
      </p:pic>
      <p:pic>
        <p:nvPicPr>
          <p:cNvPr id="8" name="图片 7">
            <a:extLst>
              <a:ext uri="{FF2B5EF4-FFF2-40B4-BE49-F238E27FC236}">
                <a16:creationId xmlns:a16="http://schemas.microsoft.com/office/drawing/2014/main" id="{A91C5742-4FCE-08E6-23DF-141A044B8A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5340" y="2304158"/>
            <a:ext cx="2743200" cy="2057400"/>
          </a:xfrm>
          <a:prstGeom prst="rect">
            <a:avLst/>
          </a:prstGeom>
        </p:spPr>
      </p:pic>
      <p:sp>
        <p:nvSpPr>
          <p:cNvPr id="9" name="文本框 8">
            <a:extLst>
              <a:ext uri="{FF2B5EF4-FFF2-40B4-BE49-F238E27FC236}">
                <a16:creationId xmlns:a16="http://schemas.microsoft.com/office/drawing/2014/main" id="{6E5AE1E9-2FDE-4714-B95B-49768B34719A}"/>
              </a:ext>
            </a:extLst>
          </p:cNvPr>
          <p:cNvSpPr txBox="1"/>
          <p:nvPr/>
        </p:nvSpPr>
        <p:spPr>
          <a:xfrm>
            <a:off x="854120" y="1880830"/>
            <a:ext cx="1890215" cy="369332"/>
          </a:xfrm>
          <a:prstGeom prst="rect">
            <a:avLst/>
          </a:prstGeom>
          <a:noFill/>
        </p:spPr>
        <p:txBody>
          <a:bodyPr wrap="square" rtlCol="0">
            <a:spAutoFit/>
          </a:bodyPr>
          <a:lstStyle/>
          <a:p>
            <a:pPr algn="ctr"/>
            <a:r>
              <a:rPr lang="en-US" altLang="zh-CN" b="1" dirty="0"/>
              <a:t>Image</a:t>
            </a:r>
            <a:endParaRPr lang="zh-CN" altLang="en-US" b="1" dirty="0"/>
          </a:p>
        </p:txBody>
      </p:sp>
      <p:sp>
        <p:nvSpPr>
          <p:cNvPr id="10" name="文本框 9">
            <a:extLst>
              <a:ext uri="{FF2B5EF4-FFF2-40B4-BE49-F238E27FC236}">
                <a16:creationId xmlns:a16="http://schemas.microsoft.com/office/drawing/2014/main" id="{2A8A9F0E-1EC0-695A-E182-B9871493D326}"/>
              </a:ext>
            </a:extLst>
          </p:cNvPr>
          <p:cNvSpPr txBox="1"/>
          <p:nvPr/>
        </p:nvSpPr>
        <p:spPr>
          <a:xfrm>
            <a:off x="2744335" y="1880830"/>
            <a:ext cx="3666702" cy="369332"/>
          </a:xfrm>
          <a:prstGeom prst="rect">
            <a:avLst/>
          </a:prstGeom>
          <a:noFill/>
        </p:spPr>
        <p:txBody>
          <a:bodyPr wrap="square" rtlCol="0">
            <a:spAutoFit/>
          </a:bodyPr>
          <a:lstStyle/>
          <a:p>
            <a:pPr algn="ctr"/>
            <a:r>
              <a:rPr lang="en-US" altLang="zh-CN" b="1" dirty="0"/>
              <a:t>Marigold</a:t>
            </a:r>
            <a:endParaRPr lang="zh-CN" altLang="en-US" b="1" dirty="0"/>
          </a:p>
        </p:txBody>
      </p:sp>
      <p:sp>
        <p:nvSpPr>
          <p:cNvPr id="11" name="文本框 10">
            <a:extLst>
              <a:ext uri="{FF2B5EF4-FFF2-40B4-BE49-F238E27FC236}">
                <a16:creationId xmlns:a16="http://schemas.microsoft.com/office/drawing/2014/main" id="{C4EAB5C4-403F-86A8-4924-FFA42A0FECC2}"/>
              </a:ext>
            </a:extLst>
          </p:cNvPr>
          <p:cNvSpPr txBox="1"/>
          <p:nvPr/>
        </p:nvSpPr>
        <p:spPr>
          <a:xfrm>
            <a:off x="5525845" y="1842812"/>
            <a:ext cx="3902190" cy="369332"/>
          </a:xfrm>
          <a:prstGeom prst="rect">
            <a:avLst/>
          </a:prstGeom>
          <a:noFill/>
        </p:spPr>
        <p:txBody>
          <a:bodyPr wrap="square" rtlCol="0">
            <a:spAutoFit/>
          </a:bodyPr>
          <a:lstStyle/>
          <a:p>
            <a:pPr algn="ctr"/>
            <a:r>
              <a:rPr lang="en-US" altLang="zh-CN" b="1" dirty="0"/>
              <a:t>Trained model</a:t>
            </a:r>
            <a:endParaRPr lang="zh-CN" altLang="en-US" b="1" dirty="0"/>
          </a:p>
        </p:txBody>
      </p:sp>
      <p:sp>
        <p:nvSpPr>
          <p:cNvPr id="12" name="文本框 11">
            <a:extLst>
              <a:ext uri="{FF2B5EF4-FFF2-40B4-BE49-F238E27FC236}">
                <a16:creationId xmlns:a16="http://schemas.microsoft.com/office/drawing/2014/main" id="{90AFC83F-E529-8E12-B12E-6F756C1BC3C3}"/>
              </a:ext>
            </a:extLst>
          </p:cNvPr>
          <p:cNvSpPr txBox="1"/>
          <p:nvPr/>
        </p:nvSpPr>
        <p:spPr>
          <a:xfrm>
            <a:off x="10392770" y="1237107"/>
            <a:ext cx="1644555" cy="430887"/>
          </a:xfrm>
          <a:prstGeom prst="rect">
            <a:avLst/>
          </a:prstGeom>
          <a:noFill/>
        </p:spPr>
        <p:txBody>
          <a:bodyPr wrap="square" rtlCol="0">
            <a:spAutoFit/>
          </a:bodyPr>
          <a:lstStyle/>
          <a:p>
            <a:r>
              <a:rPr lang="en-US" altLang="zh-CN" sz="1100" dirty="0">
                <a:latin typeface="Cambria Math" panose="02040503050406030204" pitchFamily="18" charset="0"/>
                <a:ea typeface="Cambria Math" panose="02040503050406030204" pitchFamily="18" charset="0"/>
              </a:rPr>
              <a:t>11 epochs</a:t>
            </a:r>
          </a:p>
          <a:p>
            <a:r>
              <a:rPr lang="en-US" altLang="zh-CN" sz="1100" dirty="0">
                <a:latin typeface="Cambria Math" panose="02040503050406030204" pitchFamily="18" charset="0"/>
                <a:ea typeface="Cambria Math" panose="02040503050406030204" pitchFamily="18" charset="0"/>
              </a:rPr>
              <a:t>7000 iters</a:t>
            </a:r>
            <a:endParaRPr lang="zh-CN" altLang="en-US" sz="1100" dirty="0">
              <a:latin typeface="Cambria Math" panose="02040503050406030204" pitchFamily="18" charset="0"/>
            </a:endParaRPr>
          </a:p>
        </p:txBody>
      </p:sp>
      <p:pic>
        <p:nvPicPr>
          <p:cNvPr id="15" name="图片 14">
            <a:extLst>
              <a:ext uri="{FF2B5EF4-FFF2-40B4-BE49-F238E27FC236}">
                <a16:creationId xmlns:a16="http://schemas.microsoft.com/office/drawing/2014/main" id="{3112D3A7-1829-8A84-E70C-4578F21DA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0172" y="2304158"/>
            <a:ext cx="2743200" cy="2057400"/>
          </a:xfrm>
          <a:prstGeom prst="rect">
            <a:avLst/>
          </a:prstGeom>
        </p:spPr>
      </p:pic>
      <p:sp>
        <p:nvSpPr>
          <p:cNvPr id="20" name="文本框 19">
            <a:extLst>
              <a:ext uri="{FF2B5EF4-FFF2-40B4-BE49-F238E27FC236}">
                <a16:creationId xmlns:a16="http://schemas.microsoft.com/office/drawing/2014/main" id="{545D2206-A11B-F7D1-035A-169C1D24A820}"/>
              </a:ext>
            </a:extLst>
          </p:cNvPr>
          <p:cNvSpPr txBox="1"/>
          <p:nvPr/>
        </p:nvSpPr>
        <p:spPr>
          <a:xfrm>
            <a:off x="8441675" y="1842812"/>
            <a:ext cx="3902190" cy="369332"/>
          </a:xfrm>
          <a:prstGeom prst="rect">
            <a:avLst/>
          </a:prstGeom>
          <a:noFill/>
        </p:spPr>
        <p:txBody>
          <a:bodyPr wrap="square" rtlCol="0">
            <a:spAutoFit/>
          </a:bodyPr>
          <a:lstStyle/>
          <a:p>
            <a:pPr algn="ctr"/>
            <a:r>
              <a:rPr lang="en-US" altLang="zh-CN" b="1" dirty="0"/>
              <a:t>Distill Any Depth</a:t>
            </a:r>
            <a:endParaRPr lang="zh-CN" altLang="en-US" b="1" dirty="0"/>
          </a:p>
        </p:txBody>
      </p:sp>
      <p:sp>
        <p:nvSpPr>
          <p:cNvPr id="18" name="矩形 17">
            <a:extLst>
              <a:ext uri="{FF2B5EF4-FFF2-40B4-BE49-F238E27FC236}">
                <a16:creationId xmlns:a16="http://schemas.microsoft.com/office/drawing/2014/main" id="{9FCDC6E4-0A05-2ED4-26FF-A914ADD8FDF0}"/>
              </a:ext>
            </a:extLst>
          </p:cNvPr>
          <p:cNvSpPr/>
          <p:nvPr/>
        </p:nvSpPr>
        <p:spPr>
          <a:xfrm>
            <a:off x="10055451" y="3548486"/>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8972906-228F-752C-5DC8-46585E4DCA7B}"/>
              </a:ext>
            </a:extLst>
          </p:cNvPr>
          <p:cNvSpPr/>
          <p:nvPr/>
        </p:nvSpPr>
        <p:spPr>
          <a:xfrm>
            <a:off x="7287486" y="3548486"/>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2B592FF-3B3B-FBDF-6F2B-1A6FD4E6920A}"/>
              </a:ext>
            </a:extLst>
          </p:cNvPr>
          <p:cNvSpPr/>
          <p:nvPr/>
        </p:nvSpPr>
        <p:spPr>
          <a:xfrm>
            <a:off x="4557005" y="3548486"/>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A42C89E-17FC-E318-E5DC-EF7B8DFE74D1}"/>
              </a:ext>
            </a:extLst>
          </p:cNvPr>
          <p:cNvSpPr/>
          <p:nvPr/>
        </p:nvSpPr>
        <p:spPr>
          <a:xfrm>
            <a:off x="1789040" y="3548486"/>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8754E142-F56E-B93E-2B97-556190E3B842}"/>
              </a:ext>
            </a:extLst>
          </p:cNvPr>
          <p:cNvPicPr>
            <a:picLocks noChangeAspect="1"/>
          </p:cNvPicPr>
          <p:nvPr/>
        </p:nvPicPr>
        <p:blipFill>
          <a:blip r:embed="rId6"/>
          <a:stretch>
            <a:fillRect/>
          </a:stretch>
        </p:blipFill>
        <p:spPr>
          <a:xfrm>
            <a:off x="10350360" y="4357292"/>
            <a:ext cx="1243012" cy="747712"/>
          </a:xfrm>
          <a:prstGeom prst="rect">
            <a:avLst/>
          </a:prstGeom>
        </p:spPr>
      </p:pic>
      <p:pic>
        <p:nvPicPr>
          <p:cNvPr id="32" name="图片 31">
            <a:extLst>
              <a:ext uri="{FF2B5EF4-FFF2-40B4-BE49-F238E27FC236}">
                <a16:creationId xmlns:a16="http://schemas.microsoft.com/office/drawing/2014/main" id="{91987E68-BDC8-277F-DE2A-E2DDAD98D4FC}"/>
              </a:ext>
            </a:extLst>
          </p:cNvPr>
          <p:cNvPicPr>
            <a:picLocks noChangeAspect="1"/>
          </p:cNvPicPr>
          <p:nvPr/>
        </p:nvPicPr>
        <p:blipFill>
          <a:blip r:embed="rId7"/>
          <a:stretch>
            <a:fillRect/>
          </a:stretch>
        </p:blipFill>
        <p:spPr>
          <a:xfrm>
            <a:off x="7629613" y="4357292"/>
            <a:ext cx="1219743" cy="748800"/>
          </a:xfrm>
          <a:prstGeom prst="rect">
            <a:avLst/>
          </a:prstGeom>
        </p:spPr>
      </p:pic>
      <p:pic>
        <p:nvPicPr>
          <p:cNvPr id="34" name="图片 33">
            <a:extLst>
              <a:ext uri="{FF2B5EF4-FFF2-40B4-BE49-F238E27FC236}">
                <a16:creationId xmlns:a16="http://schemas.microsoft.com/office/drawing/2014/main" id="{E210180A-FE70-493E-9114-69EA2240D679}"/>
              </a:ext>
            </a:extLst>
          </p:cNvPr>
          <p:cNvPicPr>
            <a:picLocks noChangeAspect="1"/>
          </p:cNvPicPr>
          <p:nvPr/>
        </p:nvPicPr>
        <p:blipFill>
          <a:blip r:embed="rId8"/>
          <a:stretch>
            <a:fillRect/>
          </a:stretch>
        </p:blipFill>
        <p:spPr>
          <a:xfrm>
            <a:off x="4868029" y="4356204"/>
            <a:ext cx="1235520" cy="748800"/>
          </a:xfrm>
          <a:prstGeom prst="rect">
            <a:avLst/>
          </a:prstGeom>
        </p:spPr>
      </p:pic>
      <p:pic>
        <p:nvPicPr>
          <p:cNvPr id="37" name="图片 36">
            <a:extLst>
              <a:ext uri="{FF2B5EF4-FFF2-40B4-BE49-F238E27FC236}">
                <a16:creationId xmlns:a16="http://schemas.microsoft.com/office/drawing/2014/main" id="{D9FE4C54-E47A-1B0F-A9F0-9F3249AC7A90}"/>
              </a:ext>
            </a:extLst>
          </p:cNvPr>
          <p:cNvPicPr>
            <a:picLocks noChangeAspect="1"/>
          </p:cNvPicPr>
          <p:nvPr/>
        </p:nvPicPr>
        <p:blipFill>
          <a:blip r:embed="rId9"/>
          <a:stretch>
            <a:fillRect/>
          </a:stretch>
        </p:blipFill>
        <p:spPr>
          <a:xfrm>
            <a:off x="2111613" y="4362778"/>
            <a:ext cx="1248000" cy="748800"/>
          </a:xfrm>
          <a:prstGeom prst="rect">
            <a:avLst/>
          </a:prstGeom>
        </p:spPr>
      </p:pic>
    </p:spTree>
    <p:extLst>
      <p:ext uri="{BB962C8B-B14F-4D97-AF65-F5344CB8AC3E}">
        <p14:creationId xmlns:p14="http://schemas.microsoft.com/office/powerpoint/2010/main" val="28781001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782</Words>
  <Application>Microsoft Office PowerPoint</Application>
  <PresentationFormat>宽屏</PresentationFormat>
  <Paragraphs>100</Paragraphs>
  <Slides>11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 MT</vt:lpstr>
      <vt:lpstr>DeepSeek-CJK-patch</vt:lpstr>
      <vt:lpstr>Yu Gothic UI</vt:lpstr>
      <vt:lpstr>等线</vt:lpstr>
      <vt:lpstr>微软雅黑</vt:lpstr>
      <vt:lpstr>Arial</vt:lpstr>
      <vt:lpstr>Calibri</vt:lpstr>
      <vt:lpstr>Cambria Math</vt:lpstr>
      <vt:lpstr>Times New Roman</vt:lpstr>
      <vt:lpstr>Office 主题​​</vt:lpstr>
      <vt:lpstr>PowerPoint 演示文稿</vt:lpstr>
      <vt:lpstr>What is DDPM?</vt:lpstr>
      <vt:lpstr>Stable Diffusion 2</vt:lpstr>
      <vt:lpstr>Marigold’s Innovation</vt:lpstr>
      <vt:lpstr>Synthetic datasets</vt:lpstr>
      <vt:lpstr>Overview of the Marigold fine-tuning protocol</vt:lpstr>
      <vt:lpstr>Overview of the Marigold inference scheme</vt:lpstr>
      <vt:lpstr>Result of Marigold</vt:lpstr>
      <vt:lpstr>Result of Marigold-Outdoor</vt:lpstr>
      <vt:lpstr>Result of Marigold-Indoor</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Haruko386 Hare</dc:creator>
  <cp:lastModifiedBy>Haruko386 Hare</cp:lastModifiedBy>
  <cp:revision>56</cp:revision>
  <dcterms:created xsi:type="dcterms:W3CDTF">2025-02-06T09:29:27Z</dcterms:created>
  <dcterms:modified xsi:type="dcterms:W3CDTF">2025-05-26T07:15:36Z</dcterms:modified>
</cp:coreProperties>
</file>